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1" r:id="rId1"/>
  </p:sldMasterIdLst>
  <p:sldIdLst>
    <p:sldId id="256" r:id="rId2"/>
    <p:sldId id="257" r:id="rId3"/>
    <p:sldId id="258" r:id="rId4"/>
    <p:sldId id="259" r:id="rId5"/>
    <p:sldId id="260" r:id="rId6"/>
    <p:sldId id="264" r:id="rId7"/>
    <p:sldId id="265" r:id="rId8"/>
    <p:sldId id="267" r:id="rId9"/>
    <p:sldId id="268" r:id="rId10"/>
    <p:sldId id="272" r:id="rId11"/>
    <p:sldId id="261" r:id="rId12"/>
    <p:sldId id="262" r:id="rId13"/>
    <p:sldId id="263"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8F60559B-6252-4E2B-A77C-2575DEF62D1A}" type="datetimeFigureOut">
              <a:rPr lang="en-IN" smtClean="0"/>
              <a:t>19-05-2021</a:t>
            </a:fld>
            <a:endParaRPr lang="en-IN"/>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223710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8F60559B-6252-4E2B-A77C-2575DEF62D1A}" type="datetimeFigureOut">
              <a:rPr lang="en-IN" smtClean="0"/>
              <a:t>19-05-2021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1118178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8F60559B-6252-4E2B-A77C-2575DEF62D1A}" type="datetimeFigureOut">
              <a:rPr lang="en-IN" smtClean="0"/>
              <a:t>19-05-2021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95550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8F60559B-6252-4E2B-A77C-2575DEF62D1A}" type="datetimeFigureOut">
              <a:rPr lang="en-IN" smtClean="0"/>
              <a:t>19-05-2021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296803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F60559B-6252-4E2B-A77C-2575DEF62D1A}" type="datetimeFigureOut">
              <a:rPr lang="en-IN" smtClean="0"/>
              <a:t>19-05-2021</a:t>
            </a:fld>
            <a:endParaRPr lang="en-IN"/>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IN"/>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64108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8F60559B-6252-4E2B-A77C-2575DEF62D1A}" type="datetimeFigureOut">
              <a:rPr lang="en-IN" smtClean="0"/>
              <a:t>19-05-2021</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61692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8F60559B-6252-4E2B-A77C-2575DEF62D1A}" type="datetimeFigureOut">
              <a:rPr lang="en-IN" smtClean="0"/>
              <a:t>19-05-2021</a:t>
            </a:fld>
            <a:endParaRPr lang="en-IN"/>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411472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8F60559B-6252-4E2B-A77C-2575DEF62D1A}" type="datetimeFigureOut">
              <a:rPr lang="en-IN" smtClean="0"/>
              <a:t>19-05-2021</a:t>
            </a:fld>
            <a:endParaRPr lang="en-IN"/>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IN"/>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127810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8F60559B-6252-4E2B-A77C-2575DEF62D1A}" type="datetimeFigureOut">
              <a:rPr lang="en-IN" smtClean="0"/>
              <a:t>19-05-2021</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IN"/>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381226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8F60559B-6252-4E2B-A77C-2575DEF62D1A}" type="datetimeFigureOut">
              <a:rPr lang="en-IN" smtClean="0"/>
              <a:t>19-05-2021</a:t>
            </a:fld>
            <a:endParaRPr lang="en-IN"/>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371F1C13-B3BC-4589-B846-2E81A59967E4}" type="slidenum">
              <a:rPr lang="en-IN" smtClean="0"/>
              <a:t>‹#›</a:t>
            </a:fld>
            <a:endParaRPr lang="en-IN"/>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344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8F60559B-6252-4E2B-A77C-2575DEF62D1A}" type="datetimeFigureOut">
              <a:rPr lang="en-IN" smtClean="0"/>
              <a:t>19-05-2021</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163125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8F60559B-6252-4E2B-A77C-2575DEF62D1A}" type="datetimeFigureOut">
              <a:rPr lang="en-IN" smtClean="0"/>
              <a:t>19-05-2021</a:t>
            </a:fld>
            <a:endParaRPr lang="en-IN"/>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IN"/>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371F1C13-B3BC-4589-B846-2E81A59967E4}" type="slidenum">
              <a:rPr lang="en-IN" smtClean="0"/>
              <a:t>‹#›</a:t>
            </a:fld>
            <a:endParaRPr lang="en-IN"/>
          </a:p>
        </p:txBody>
      </p:sp>
    </p:spTree>
    <p:extLst>
      <p:ext uri="{BB962C8B-B14F-4D97-AF65-F5344CB8AC3E}">
        <p14:creationId xmlns:p14="http://schemas.microsoft.com/office/powerpoint/2010/main" val="2234638122"/>
      </p:ext>
    </p:extLst>
  </p:cSld>
  <p:clrMap bg1="dk1" tx1="lt1" bg2="dk2" tx2="lt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385DF-D099-4D83-93CB-39991D0A656F}"/>
              </a:ext>
            </a:extLst>
          </p:cNvPr>
          <p:cNvSpPr>
            <a:spLocks noGrp="1"/>
          </p:cNvSpPr>
          <p:nvPr>
            <p:ph type="ctrTitle"/>
          </p:nvPr>
        </p:nvSpPr>
        <p:spPr/>
        <p:txBody>
          <a:bodyPr/>
          <a:lstStyle/>
          <a:p>
            <a:r>
              <a:rPr lang="en-US" dirty="0"/>
              <a:t>Kinds or types of companies </a:t>
            </a:r>
            <a:endParaRPr lang="en-IN" dirty="0"/>
          </a:p>
        </p:txBody>
      </p:sp>
    </p:spTree>
    <p:extLst>
      <p:ext uri="{BB962C8B-B14F-4D97-AF65-F5344CB8AC3E}">
        <p14:creationId xmlns:p14="http://schemas.microsoft.com/office/powerpoint/2010/main" val="421482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E3F7560-C5AE-41E3-BB7D-203F89E57523}"/>
              </a:ext>
            </a:extLst>
          </p:cNvPr>
          <p:cNvGraphicFramePr>
            <a:graphicFrameLocks noGrp="1"/>
          </p:cNvGraphicFramePr>
          <p:nvPr>
            <p:ph idx="1"/>
            <p:extLst>
              <p:ext uri="{D42A27DB-BD31-4B8C-83A1-F6EECF244321}">
                <p14:modId xmlns:p14="http://schemas.microsoft.com/office/powerpoint/2010/main" val="775508914"/>
              </p:ext>
            </p:extLst>
          </p:nvPr>
        </p:nvGraphicFramePr>
        <p:xfrm>
          <a:off x="940191" y="682601"/>
          <a:ext cx="10058397" cy="5120640"/>
        </p:xfrm>
        <a:graphic>
          <a:graphicData uri="http://schemas.openxmlformats.org/drawingml/2006/table">
            <a:tbl>
              <a:tblPr firstRow="1" bandRow="1">
                <a:tableStyleId>{5940675A-B579-460E-94D1-54222C63F5DA}</a:tableStyleId>
              </a:tblPr>
              <a:tblGrid>
                <a:gridCol w="2520462">
                  <a:extLst>
                    <a:ext uri="{9D8B030D-6E8A-4147-A177-3AD203B41FA5}">
                      <a16:colId xmlns:a16="http://schemas.microsoft.com/office/drawing/2014/main" val="2203944412"/>
                    </a:ext>
                  </a:extLst>
                </a:gridCol>
                <a:gridCol w="3784209">
                  <a:extLst>
                    <a:ext uri="{9D8B030D-6E8A-4147-A177-3AD203B41FA5}">
                      <a16:colId xmlns:a16="http://schemas.microsoft.com/office/drawing/2014/main" val="3767581014"/>
                    </a:ext>
                  </a:extLst>
                </a:gridCol>
                <a:gridCol w="3753726">
                  <a:extLst>
                    <a:ext uri="{9D8B030D-6E8A-4147-A177-3AD203B41FA5}">
                      <a16:colId xmlns:a16="http://schemas.microsoft.com/office/drawing/2014/main" val="3417169845"/>
                    </a:ext>
                  </a:extLst>
                </a:gridCol>
              </a:tblGrid>
              <a:tr h="370840">
                <a:tc>
                  <a:txBody>
                    <a:bodyPr/>
                    <a:lstStyle/>
                    <a:p>
                      <a:r>
                        <a:rPr lang="en-US" dirty="0"/>
                        <a:t>Types of shares</a:t>
                      </a:r>
                      <a:endParaRPr lang="en-IN" dirty="0"/>
                    </a:p>
                  </a:txBody>
                  <a:tcPr/>
                </a:tc>
                <a:tc>
                  <a:txBody>
                    <a:bodyPr/>
                    <a:lstStyle/>
                    <a:p>
                      <a:r>
                        <a:rPr lang="en-US" dirty="0"/>
                        <a:t>A private company can issue three types of shares</a:t>
                      </a:r>
                    </a:p>
                    <a:p>
                      <a:r>
                        <a:rPr lang="en-US" dirty="0"/>
                        <a:t>i.e., preference shares, equity shares and deferred shares.</a:t>
                      </a:r>
                      <a:endParaRPr lang="en-IN" dirty="0"/>
                    </a:p>
                  </a:txBody>
                  <a:tcPr/>
                </a:tc>
                <a:tc>
                  <a:txBody>
                    <a:bodyPr/>
                    <a:lstStyle/>
                    <a:p>
                      <a:r>
                        <a:rPr lang="en-US" dirty="0"/>
                        <a:t>A Public company can issue only two types of shares.</a:t>
                      </a:r>
                    </a:p>
                    <a:p>
                      <a:r>
                        <a:rPr lang="en-US" dirty="0"/>
                        <a:t>i.e., equity shares and preference shares.</a:t>
                      </a:r>
                      <a:endParaRPr lang="en-IN" dirty="0"/>
                    </a:p>
                  </a:txBody>
                  <a:tcPr/>
                </a:tc>
                <a:extLst>
                  <a:ext uri="{0D108BD9-81ED-4DB2-BD59-A6C34878D82A}">
                    <a16:rowId xmlns:a16="http://schemas.microsoft.com/office/drawing/2014/main" val="2196144525"/>
                  </a:ext>
                </a:extLst>
              </a:tr>
              <a:tr h="370840">
                <a:tc>
                  <a:txBody>
                    <a:bodyPr/>
                    <a:lstStyle/>
                    <a:p>
                      <a:r>
                        <a:rPr lang="en-US" dirty="0"/>
                        <a:t>Special privilege </a:t>
                      </a:r>
                      <a:endParaRPr lang="en-IN" dirty="0"/>
                    </a:p>
                  </a:txBody>
                  <a:tcPr/>
                </a:tc>
                <a:tc>
                  <a:txBody>
                    <a:bodyPr/>
                    <a:lstStyle/>
                    <a:p>
                      <a:r>
                        <a:rPr lang="en-US" dirty="0"/>
                        <a:t>It enjoys certain special privileges.</a:t>
                      </a:r>
                      <a:endParaRPr lang="en-IN" dirty="0"/>
                    </a:p>
                  </a:txBody>
                  <a:tcPr/>
                </a:tc>
                <a:tc>
                  <a:txBody>
                    <a:bodyPr/>
                    <a:lstStyle/>
                    <a:p>
                      <a:r>
                        <a:rPr lang="en-US" dirty="0"/>
                        <a:t>It does not enjoy any special privileges.</a:t>
                      </a:r>
                      <a:endParaRPr lang="en-IN" dirty="0"/>
                    </a:p>
                  </a:txBody>
                  <a:tcPr/>
                </a:tc>
                <a:extLst>
                  <a:ext uri="{0D108BD9-81ED-4DB2-BD59-A6C34878D82A}">
                    <a16:rowId xmlns:a16="http://schemas.microsoft.com/office/drawing/2014/main" val="2211770395"/>
                  </a:ext>
                </a:extLst>
              </a:tr>
              <a:tr h="370840">
                <a:tc>
                  <a:txBody>
                    <a:bodyPr/>
                    <a:lstStyle/>
                    <a:p>
                      <a:r>
                        <a:rPr lang="en-US" dirty="0"/>
                        <a:t>Index of members </a:t>
                      </a:r>
                      <a:endParaRPr lang="en-IN" dirty="0"/>
                    </a:p>
                  </a:txBody>
                  <a:tcPr/>
                </a:tc>
                <a:tc>
                  <a:txBody>
                    <a:bodyPr/>
                    <a:lstStyle/>
                    <a:p>
                      <a:r>
                        <a:rPr lang="en-US" dirty="0"/>
                        <a:t>A Private company need not maintain a separate index of members</a:t>
                      </a:r>
                      <a:endParaRPr lang="en-IN" dirty="0"/>
                    </a:p>
                  </a:txBody>
                  <a:tcPr/>
                </a:tc>
                <a:tc>
                  <a:txBody>
                    <a:bodyPr/>
                    <a:lstStyle/>
                    <a:p>
                      <a:r>
                        <a:rPr lang="en-US" dirty="0"/>
                        <a:t>A Public company must maintain a separate index of members, when its membership exceeds 200. </a:t>
                      </a:r>
                      <a:endParaRPr lang="en-IN" dirty="0"/>
                    </a:p>
                  </a:txBody>
                  <a:tcPr/>
                </a:tc>
                <a:extLst>
                  <a:ext uri="{0D108BD9-81ED-4DB2-BD59-A6C34878D82A}">
                    <a16:rowId xmlns:a16="http://schemas.microsoft.com/office/drawing/2014/main" val="697803387"/>
                  </a:ext>
                </a:extLst>
              </a:tr>
              <a:tr h="370840">
                <a:tc>
                  <a:txBody>
                    <a:bodyPr/>
                    <a:lstStyle/>
                    <a:p>
                      <a:r>
                        <a:rPr lang="en-US" dirty="0"/>
                        <a:t>Length of notice of general meeting.</a:t>
                      </a:r>
                      <a:endParaRPr lang="en-IN" dirty="0"/>
                    </a:p>
                  </a:txBody>
                  <a:tcPr/>
                </a:tc>
                <a:tc>
                  <a:txBody>
                    <a:bodyPr/>
                    <a:lstStyle/>
                    <a:p>
                      <a:r>
                        <a:rPr lang="en-US" dirty="0"/>
                        <a:t>In the case of a private company the notice of general meeting may be shorter than 21 days.</a:t>
                      </a:r>
                      <a:endParaRPr lang="en-IN" dirty="0"/>
                    </a:p>
                  </a:txBody>
                  <a:tcPr/>
                </a:tc>
                <a:tc>
                  <a:txBody>
                    <a:bodyPr/>
                    <a:lstStyle/>
                    <a:p>
                      <a:r>
                        <a:rPr lang="en-US" dirty="0"/>
                        <a:t>In the case of public company the notice of general meeting must be of 21 days.</a:t>
                      </a:r>
                      <a:endParaRPr lang="en-IN" dirty="0"/>
                    </a:p>
                  </a:txBody>
                  <a:tcPr/>
                </a:tc>
                <a:extLst>
                  <a:ext uri="{0D108BD9-81ED-4DB2-BD59-A6C34878D82A}">
                    <a16:rowId xmlns:a16="http://schemas.microsoft.com/office/drawing/2014/main" val="3264580119"/>
                  </a:ext>
                </a:extLst>
              </a:tr>
              <a:tr h="370840">
                <a:tc>
                  <a:txBody>
                    <a:bodyPr/>
                    <a:lstStyle/>
                    <a:p>
                      <a:r>
                        <a:rPr lang="en-US" dirty="0"/>
                        <a:t>Minimum number of Directors.</a:t>
                      </a:r>
                      <a:endParaRPr lang="en-IN" dirty="0"/>
                    </a:p>
                  </a:txBody>
                  <a:tcPr/>
                </a:tc>
                <a:tc>
                  <a:txBody>
                    <a:bodyPr/>
                    <a:lstStyle/>
                    <a:p>
                      <a:r>
                        <a:rPr lang="en-US" dirty="0"/>
                        <a:t>In the case of private company, the minimum number of directors is two</a:t>
                      </a:r>
                      <a:endParaRPr lang="en-IN" dirty="0"/>
                    </a:p>
                  </a:txBody>
                  <a:tcPr/>
                </a:tc>
                <a:tc>
                  <a:txBody>
                    <a:bodyPr/>
                    <a:lstStyle/>
                    <a:p>
                      <a:r>
                        <a:rPr lang="en-US" dirty="0"/>
                        <a:t>In the case of a public company, the minimum number of directors is three.</a:t>
                      </a:r>
                      <a:endParaRPr lang="en-IN" dirty="0"/>
                    </a:p>
                  </a:txBody>
                  <a:tcPr/>
                </a:tc>
                <a:extLst>
                  <a:ext uri="{0D108BD9-81ED-4DB2-BD59-A6C34878D82A}">
                    <a16:rowId xmlns:a16="http://schemas.microsoft.com/office/drawing/2014/main" val="2212633037"/>
                  </a:ext>
                </a:extLst>
              </a:tr>
            </a:tbl>
          </a:graphicData>
        </a:graphic>
      </p:graphicFrame>
    </p:spTree>
    <p:extLst>
      <p:ext uri="{BB962C8B-B14F-4D97-AF65-F5344CB8AC3E}">
        <p14:creationId xmlns:p14="http://schemas.microsoft.com/office/powerpoint/2010/main" val="2258852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70AED-D244-4753-A3AE-C2EEEFC3284A}"/>
              </a:ext>
            </a:extLst>
          </p:cNvPr>
          <p:cNvSpPr>
            <a:spLocks noGrp="1"/>
          </p:cNvSpPr>
          <p:nvPr>
            <p:ph type="title"/>
          </p:nvPr>
        </p:nvSpPr>
        <p:spPr/>
        <p:txBody>
          <a:bodyPr/>
          <a:lstStyle/>
          <a:p>
            <a:r>
              <a:rPr lang="en-US" dirty="0"/>
              <a:t>D) Basis of Ownership:</a:t>
            </a:r>
            <a:endParaRPr lang="en-IN" dirty="0"/>
          </a:p>
        </p:txBody>
      </p:sp>
      <p:sp>
        <p:nvSpPr>
          <p:cNvPr id="3" name="Content Placeholder 2">
            <a:extLst>
              <a:ext uri="{FF2B5EF4-FFF2-40B4-BE49-F238E27FC236}">
                <a16:creationId xmlns:a16="http://schemas.microsoft.com/office/drawing/2014/main" id="{4FBE7C13-4E6E-4671-9D95-86892D7EB9CF}"/>
              </a:ext>
            </a:extLst>
          </p:cNvPr>
          <p:cNvSpPr>
            <a:spLocks noGrp="1"/>
          </p:cNvSpPr>
          <p:nvPr>
            <p:ph idx="1"/>
          </p:nvPr>
        </p:nvSpPr>
        <p:spPr/>
        <p:txBody>
          <a:bodyPr>
            <a:normAutofit/>
          </a:bodyPr>
          <a:lstStyle/>
          <a:p>
            <a:pPr marL="342900" indent="-342900">
              <a:buFont typeface="+mj-lt"/>
              <a:buAutoNum type="arabicPeriod"/>
            </a:pPr>
            <a:r>
              <a:rPr lang="en-US" sz="3200" b="1" dirty="0"/>
              <a:t>Government company: </a:t>
            </a:r>
            <a:r>
              <a:rPr lang="en-US" sz="3200" dirty="0"/>
              <a:t>Company in which at least 51% of the paid up share capital is held by the Government.</a:t>
            </a:r>
          </a:p>
          <a:p>
            <a:pPr marL="342900" indent="-342900">
              <a:buFont typeface="+mj-lt"/>
              <a:buAutoNum type="arabicPeriod"/>
            </a:pPr>
            <a:r>
              <a:rPr lang="en-US" sz="3200" b="1" dirty="0"/>
              <a:t>Non-Government Company: </a:t>
            </a:r>
            <a:r>
              <a:rPr lang="en-US" sz="3200" dirty="0"/>
              <a:t>Company which is owned and managed by private investors.</a:t>
            </a:r>
            <a:endParaRPr lang="en-IN" sz="3200" dirty="0"/>
          </a:p>
        </p:txBody>
      </p:sp>
    </p:spTree>
    <p:extLst>
      <p:ext uri="{BB962C8B-B14F-4D97-AF65-F5344CB8AC3E}">
        <p14:creationId xmlns:p14="http://schemas.microsoft.com/office/powerpoint/2010/main" val="2196829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0BF4-EF33-4D8F-B097-F065FC591031}"/>
              </a:ext>
            </a:extLst>
          </p:cNvPr>
          <p:cNvSpPr>
            <a:spLocks noGrp="1"/>
          </p:cNvSpPr>
          <p:nvPr>
            <p:ph type="title"/>
          </p:nvPr>
        </p:nvSpPr>
        <p:spPr/>
        <p:txBody>
          <a:bodyPr/>
          <a:lstStyle/>
          <a:p>
            <a:r>
              <a:rPr lang="en-US" dirty="0"/>
              <a:t>E) Basis on Nationality:</a:t>
            </a:r>
            <a:endParaRPr lang="en-IN" dirty="0"/>
          </a:p>
        </p:txBody>
      </p:sp>
      <p:sp>
        <p:nvSpPr>
          <p:cNvPr id="3" name="Content Placeholder 2">
            <a:extLst>
              <a:ext uri="{FF2B5EF4-FFF2-40B4-BE49-F238E27FC236}">
                <a16:creationId xmlns:a16="http://schemas.microsoft.com/office/drawing/2014/main" id="{C2E0A5EF-FC35-4229-A8A6-1509AE487B1D}"/>
              </a:ext>
            </a:extLst>
          </p:cNvPr>
          <p:cNvSpPr>
            <a:spLocks noGrp="1"/>
          </p:cNvSpPr>
          <p:nvPr>
            <p:ph idx="1"/>
          </p:nvPr>
        </p:nvSpPr>
        <p:spPr/>
        <p:txBody>
          <a:bodyPr>
            <a:normAutofit/>
          </a:bodyPr>
          <a:lstStyle/>
          <a:p>
            <a:pPr marL="342900" indent="-342900">
              <a:buFont typeface="+mj-lt"/>
              <a:buAutoNum type="arabicPeriod"/>
            </a:pPr>
            <a:r>
              <a:rPr lang="en-US" sz="2800" b="1" dirty="0">
                <a:solidFill>
                  <a:schemeClr val="tx1">
                    <a:lumMod val="95000"/>
                  </a:schemeClr>
                </a:solidFill>
              </a:rPr>
              <a:t>Domestic company: </a:t>
            </a:r>
            <a:r>
              <a:rPr lang="en-US" sz="2800" dirty="0">
                <a:solidFill>
                  <a:schemeClr val="tx1">
                    <a:lumMod val="95000"/>
                  </a:schemeClr>
                </a:solidFill>
              </a:rPr>
              <a:t>Company which is registered or incorporated in India</a:t>
            </a:r>
          </a:p>
          <a:p>
            <a:pPr marL="342900" indent="-342900">
              <a:buFont typeface="+mj-lt"/>
              <a:buAutoNum type="arabicPeriod"/>
            </a:pPr>
            <a:r>
              <a:rPr lang="en-US" sz="2800" b="1" dirty="0">
                <a:solidFill>
                  <a:schemeClr val="tx1">
                    <a:lumMod val="95000"/>
                  </a:schemeClr>
                </a:solidFill>
              </a:rPr>
              <a:t>Foreign company</a:t>
            </a:r>
            <a:r>
              <a:rPr lang="en-US" sz="2800" dirty="0">
                <a:solidFill>
                  <a:schemeClr val="tx1">
                    <a:lumMod val="95000"/>
                  </a:schemeClr>
                </a:solidFill>
              </a:rPr>
              <a:t>: Company which is in </a:t>
            </a:r>
            <a:r>
              <a:rPr lang="en-US" sz="2800" dirty="0" err="1">
                <a:solidFill>
                  <a:schemeClr val="tx1">
                    <a:lumMod val="95000"/>
                  </a:schemeClr>
                </a:solidFill>
              </a:rPr>
              <a:t>corporated</a:t>
            </a:r>
            <a:r>
              <a:rPr lang="en-US" sz="2800" dirty="0">
                <a:solidFill>
                  <a:schemeClr val="tx1">
                    <a:lumMod val="95000"/>
                  </a:schemeClr>
                </a:solidFill>
              </a:rPr>
              <a:t> outside India but has a place of business in India</a:t>
            </a:r>
          </a:p>
          <a:p>
            <a:pPr marL="342900" indent="-342900">
              <a:buFont typeface="+mj-lt"/>
              <a:buAutoNum type="arabicPeriod"/>
            </a:pPr>
            <a:r>
              <a:rPr lang="en-US" sz="2800" b="1" u="sng" dirty="0">
                <a:solidFill>
                  <a:schemeClr val="tx1">
                    <a:lumMod val="95000"/>
                  </a:schemeClr>
                </a:solidFill>
                <a:effectLst/>
                <a:latin typeface="Times New Roman" panose="02020603050405020304" pitchFamily="18" charset="0"/>
                <a:ea typeface="Calibri" panose="020F0502020204030204" pitchFamily="34" charset="0"/>
              </a:rPr>
              <a:t>FERE/FEMA Company</a:t>
            </a:r>
            <a:r>
              <a:rPr lang="en-US" sz="2800" dirty="0">
                <a:solidFill>
                  <a:schemeClr val="tx1">
                    <a:lumMod val="95000"/>
                  </a:schemeClr>
                </a:solidFill>
                <a:effectLst/>
                <a:latin typeface="Times New Roman" panose="02020603050405020304" pitchFamily="18" charset="0"/>
                <a:ea typeface="Calibri" panose="020F0502020204030204" pitchFamily="34" charset="0"/>
              </a:rPr>
              <a:t>: Foreign Exchange Regulation Act Company is a company in which foreign residents hold more than 40% of its equity share capital.</a:t>
            </a:r>
            <a:endParaRPr lang="en-IN" sz="2800" dirty="0">
              <a:solidFill>
                <a:schemeClr val="tx1">
                  <a:lumMod val="95000"/>
                </a:schemeClr>
              </a:solidFill>
              <a:effectLst/>
              <a:latin typeface="Times New Roman" panose="02020603050405020304" pitchFamily="18" charset="0"/>
              <a:ea typeface="Calibri" panose="020F0502020204030204" pitchFamily="34" charset="0"/>
            </a:endParaRPr>
          </a:p>
          <a:p>
            <a:pPr marL="342900" indent="-342900">
              <a:buFont typeface="+mj-lt"/>
              <a:buAutoNum type="arabicPeriod"/>
            </a:pPr>
            <a:endParaRPr lang="en-US" sz="2800" dirty="0">
              <a:solidFill>
                <a:schemeClr val="tx1">
                  <a:lumMod val="95000"/>
                </a:schemeClr>
              </a:solidFill>
            </a:endParaRPr>
          </a:p>
          <a:p>
            <a:pPr marL="342900" indent="-342900">
              <a:buFont typeface="+mj-lt"/>
              <a:buAutoNum type="arabicPeriod"/>
            </a:pPr>
            <a:endParaRPr lang="en-US" sz="2800" dirty="0">
              <a:solidFill>
                <a:schemeClr val="tx1">
                  <a:lumMod val="95000"/>
                </a:schemeClr>
              </a:solidFill>
            </a:endParaRPr>
          </a:p>
          <a:p>
            <a:pPr marL="0" indent="0">
              <a:buNone/>
            </a:pPr>
            <a:endParaRPr lang="en-IN" sz="2800" dirty="0">
              <a:solidFill>
                <a:schemeClr val="tx1">
                  <a:lumMod val="95000"/>
                </a:schemeClr>
              </a:solidFill>
            </a:endParaRPr>
          </a:p>
        </p:txBody>
      </p:sp>
    </p:spTree>
    <p:extLst>
      <p:ext uri="{BB962C8B-B14F-4D97-AF65-F5344CB8AC3E}">
        <p14:creationId xmlns:p14="http://schemas.microsoft.com/office/powerpoint/2010/main" val="3591002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8B65-C912-4AE8-A420-68BAA9F8ECB1}"/>
              </a:ext>
            </a:extLst>
          </p:cNvPr>
          <p:cNvSpPr>
            <a:spLocks noGrp="1"/>
          </p:cNvSpPr>
          <p:nvPr>
            <p:ph type="title"/>
          </p:nvPr>
        </p:nvSpPr>
        <p:spPr/>
        <p:txBody>
          <a:bodyPr/>
          <a:lstStyle/>
          <a:p>
            <a:r>
              <a:rPr lang="en-US" dirty="0"/>
              <a:t>F) Basis of Control:</a:t>
            </a:r>
            <a:endParaRPr lang="en-IN" dirty="0"/>
          </a:p>
        </p:txBody>
      </p:sp>
      <p:sp>
        <p:nvSpPr>
          <p:cNvPr id="3" name="Content Placeholder 2">
            <a:extLst>
              <a:ext uri="{FF2B5EF4-FFF2-40B4-BE49-F238E27FC236}">
                <a16:creationId xmlns:a16="http://schemas.microsoft.com/office/drawing/2014/main" id="{BFEC0E6A-ED65-447F-87C5-6B8B25F3D1C1}"/>
              </a:ext>
            </a:extLst>
          </p:cNvPr>
          <p:cNvSpPr>
            <a:spLocks noGrp="1"/>
          </p:cNvSpPr>
          <p:nvPr>
            <p:ph idx="1"/>
          </p:nvPr>
        </p:nvSpPr>
        <p:spPr/>
        <p:txBody>
          <a:bodyPr>
            <a:normAutofit/>
          </a:bodyPr>
          <a:lstStyle/>
          <a:p>
            <a:pPr marL="342900" indent="-342900">
              <a:buFont typeface="+mj-lt"/>
              <a:buAutoNum type="arabicPeriod"/>
            </a:pPr>
            <a:r>
              <a:rPr lang="en-US" sz="3200" b="1" dirty="0"/>
              <a:t>Holding Company: </a:t>
            </a:r>
            <a:r>
              <a:rPr lang="en-US" sz="3200" dirty="0"/>
              <a:t>Company which holds more than 50% of the nominal value of the equity share capital of another company</a:t>
            </a:r>
          </a:p>
          <a:p>
            <a:pPr marL="342900" indent="-342900">
              <a:buFont typeface="+mj-lt"/>
              <a:buAutoNum type="arabicPeriod"/>
            </a:pPr>
            <a:r>
              <a:rPr lang="en-US" sz="3200" b="1" dirty="0"/>
              <a:t>Subsidiary Company: </a:t>
            </a:r>
            <a:r>
              <a:rPr lang="en-US" sz="3200" dirty="0"/>
              <a:t>Company which is controlled by a holding company.</a:t>
            </a:r>
            <a:endParaRPr lang="en-IN" sz="3200" dirty="0"/>
          </a:p>
        </p:txBody>
      </p:sp>
    </p:spTree>
    <p:extLst>
      <p:ext uri="{BB962C8B-B14F-4D97-AF65-F5344CB8AC3E}">
        <p14:creationId xmlns:p14="http://schemas.microsoft.com/office/powerpoint/2010/main" val="1110930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F836-E792-4F59-9CFC-147B7B82EAA0}"/>
              </a:ext>
            </a:extLst>
          </p:cNvPr>
          <p:cNvSpPr>
            <a:spLocks noGrp="1"/>
          </p:cNvSpPr>
          <p:nvPr>
            <p:ph type="title"/>
          </p:nvPr>
        </p:nvSpPr>
        <p:spPr/>
        <p:txBody>
          <a:bodyPr/>
          <a:lstStyle/>
          <a:p>
            <a:r>
              <a:rPr lang="en-US" dirty="0"/>
              <a:t>Other types of company</a:t>
            </a:r>
            <a:endParaRPr lang="en-IN" dirty="0"/>
          </a:p>
        </p:txBody>
      </p:sp>
      <p:sp>
        <p:nvSpPr>
          <p:cNvPr id="3" name="Content Placeholder 2">
            <a:extLst>
              <a:ext uri="{FF2B5EF4-FFF2-40B4-BE49-F238E27FC236}">
                <a16:creationId xmlns:a16="http://schemas.microsoft.com/office/drawing/2014/main" id="{C9961327-BB11-4849-8B8A-7EACCA3D401E}"/>
              </a:ext>
            </a:extLst>
          </p:cNvPr>
          <p:cNvSpPr>
            <a:spLocks noGrp="1"/>
          </p:cNvSpPr>
          <p:nvPr>
            <p:ph idx="1"/>
          </p:nvPr>
        </p:nvSpPr>
        <p:spPr>
          <a:xfrm>
            <a:off x="661182" y="1659988"/>
            <a:ext cx="10944664" cy="4555418"/>
          </a:xfrm>
        </p:spPr>
        <p:txBody>
          <a:bodyPr>
            <a:normAutofit/>
          </a:bodyPr>
          <a:lstStyle/>
          <a:p>
            <a:pPr marL="342900" lvl="0" indent="-342900">
              <a:lnSpc>
                <a:spcPct val="115000"/>
              </a:lnSpc>
              <a:buFont typeface="+mj-lt"/>
              <a:buAutoNum type="alphaLcPeriod"/>
            </a:pPr>
            <a:r>
              <a:rPr lang="en-US" sz="2000" b="1" u="sng" dirty="0">
                <a:solidFill>
                  <a:schemeClr val="tx1">
                    <a:lumMod val="95000"/>
                  </a:schemeClr>
                </a:solidFill>
                <a:effectLst/>
                <a:latin typeface="Times New Roman" panose="02020603050405020304" pitchFamily="18" charset="0"/>
                <a:ea typeface="Calibri" panose="020F0502020204030204" pitchFamily="34" charset="0"/>
              </a:rPr>
              <a:t>Family Company : </a:t>
            </a:r>
            <a:r>
              <a:rPr lang="en-US" sz="2000" dirty="0">
                <a:solidFill>
                  <a:schemeClr val="tx1">
                    <a:lumMod val="95000"/>
                  </a:schemeClr>
                </a:solidFill>
                <a:effectLst/>
                <a:latin typeface="Times New Roman" panose="02020603050405020304" pitchFamily="18" charset="0"/>
                <a:ea typeface="Calibri" panose="020F0502020204030204" pitchFamily="34" charset="0"/>
              </a:rPr>
              <a:t>It is a company in which one man holds practically the whole or the substantial number of shares of the company and has controlling power over the company and some dummy members who are mostly his relatives or friends hold one or more share each. The dummy members are included only to fulfill the requirements of the minimum number of members (</a:t>
            </a:r>
          </a:p>
          <a:p>
            <a:pPr marL="342900" lvl="0" indent="-342900">
              <a:lnSpc>
                <a:spcPct val="115000"/>
              </a:lnSpc>
              <a:buFont typeface="+mj-lt"/>
              <a:buAutoNum type="alphaLcPeriod"/>
            </a:pPr>
            <a:r>
              <a:rPr lang="en-US" sz="2000" b="1" u="sng" dirty="0">
                <a:solidFill>
                  <a:schemeClr val="tx1">
                    <a:lumMod val="95000"/>
                  </a:schemeClr>
                </a:solidFill>
                <a:effectLst/>
                <a:latin typeface="Times New Roman" panose="02020603050405020304" pitchFamily="18" charset="0"/>
                <a:ea typeface="Calibri" panose="020F0502020204030204" pitchFamily="34" charset="0"/>
              </a:rPr>
              <a:t>One Person Company :</a:t>
            </a:r>
            <a:r>
              <a:rPr lang="en-US" sz="2000" dirty="0">
                <a:solidFill>
                  <a:schemeClr val="tx1">
                    <a:lumMod val="95000"/>
                  </a:schemeClr>
                </a:solidFill>
                <a:effectLst/>
                <a:latin typeface="Times New Roman" panose="02020603050405020304" pitchFamily="18" charset="0"/>
                <a:ea typeface="Calibri" panose="020F0502020204030204" pitchFamily="34" charset="0"/>
              </a:rPr>
              <a:t> 2013 Act allows one person to form a company .This new concept will be beneficial as entrepreneurs will be able to singly setup a corporate entity. One person company can be formed only as a private limited company. </a:t>
            </a:r>
            <a:endParaRPr lang="en-IN" sz="2000" dirty="0">
              <a:solidFill>
                <a:schemeClr val="tx1">
                  <a:lumMod val="95000"/>
                </a:schemeClr>
              </a:solidFill>
              <a:effectLst/>
              <a:latin typeface="Times New Roman" panose="02020603050405020304" pitchFamily="18" charset="0"/>
              <a:ea typeface="Calibri" panose="020F0502020204030204" pitchFamily="34" charset="0"/>
            </a:endParaRPr>
          </a:p>
          <a:p>
            <a:pPr marL="342900" lvl="0" indent="-342900">
              <a:lnSpc>
                <a:spcPct val="115000"/>
              </a:lnSpc>
              <a:buFont typeface="+mj-lt"/>
              <a:buAutoNum type="alphaLcPeriod"/>
            </a:pPr>
            <a:r>
              <a:rPr lang="en-US" sz="2000" b="1" u="sng" dirty="0">
                <a:solidFill>
                  <a:schemeClr val="tx1">
                    <a:lumMod val="95000"/>
                  </a:schemeClr>
                </a:solidFill>
                <a:effectLst/>
                <a:latin typeface="Times New Roman" panose="02020603050405020304" pitchFamily="18" charset="0"/>
                <a:ea typeface="Calibri" panose="020F0502020204030204" pitchFamily="34" charset="0"/>
              </a:rPr>
              <a:t>Small Company :</a:t>
            </a:r>
            <a:r>
              <a:rPr lang="en-US" sz="2000" dirty="0">
                <a:solidFill>
                  <a:schemeClr val="tx1">
                    <a:lumMod val="95000"/>
                  </a:schemeClr>
                </a:solidFill>
                <a:effectLst/>
                <a:latin typeface="Times New Roman" panose="02020603050405020304" pitchFamily="18" charset="0"/>
                <a:ea typeface="Calibri" panose="020F0502020204030204" pitchFamily="34" charset="0"/>
              </a:rPr>
              <a:t> 2013 Act Introduced a newb concept of small companies , which means a company other than the public company having paid up capital not more than INR 50,00,000 or turnover of which not more than INR 2,00,00,000 as per last profit and loss account.</a:t>
            </a:r>
            <a:endParaRPr lang="en-IN" sz="2000" dirty="0">
              <a:solidFill>
                <a:schemeClr val="tx1">
                  <a:lumMod val="95000"/>
                </a:schemeClr>
              </a:solidFill>
              <a:effectLst/>
              <a:latin typeface="Times New Roman" panose="02020603050405020304" pitchFamily="18" charset="0"/>
              <a:ea typeface="Calibri" panose="020F0502020204030204" pitchFamily="34" charset="0"/>
            </a:endParaRPr>
          </a:p>
          <a:p>
            <a:pPr marL="1371600">
              <a:lnSpc>
                <a:spcPct val="115000"/>
              </a:lnSpc>
            </a:pPr>
            <a:r>
              <a:rPr lang="en-US" sz="2000" dirty="0">
                <a:solidFill>
                  <a:schemeClr val="tx1">
                    <a:lumMod val="95000"/>
                  </a:schemeClr>
                </a:solidFill>
                <a:effectLst/>
                <a:latin typeface="Times New Roman" panose="02020603050405020304" pitchFamily="18" charset="0"/>
                <a:ea typeface="Calibri" panose="020F0502020204030204" pitchFamily="34" charset="0"/>
              </a:rPr>
              <a:t> </a:t>
            </a:r>
            <a:endParaRPr lang="en-IN" sz="2000" dirty="0">
              <a:solidFill>
                <a:schemeClr val="tx1">
                  <a:lumMod val="95000"/>
                </a:schemeClr>
              </a:solidFill>
              <a:effectLst/>
              <a:latin typeface="Times New Roman" panose="02020603050405020304" pitchFamily="18" charset="0"/>
              <a:ea typeface="Calibri" panose="020F0502020204030204" pitchFamily="34" charset="0"/>
            </a:endParaRPr>
          </a:p>
          <a:p>
            <a:endParaRPr lang="en-IN" sz="2000" dirty="0">
              <a:solidFill>
                <a:schemeClr val="tx1">
                  <a:lumMod val="95000"/>
                </a:schemeClr>
              </a:solidFill>
            </a:endParaRPr>
          </a:p>
        </p:txBody>
      </p:sp>
    </p:spTree>
    <p:extLst>
      <p:ext uri="{BB962C8B-B14F-4D97-AF65-F5344CB8AC3E}">
        <p14:creationId xmlns:p14="http://schemas.microsoft.com/office/powerpoint/2010/main" val="2183608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86D4A-209C-4E27-AD48-D1A699CF2F7F}"/>
              </a:ext>
            </a:extLst>
          </p:cNvPr>
          <p:cNvSpPr>
            <a:spLocks noGrp="1"/>
          </p:cNvSpPr>
          <p:nvPr>
            <p:ph type="title"/>
          </p:nvPr>
        </p:nvSpPr>
        <p:spPr>
          <a:xfrm>
            <a:off x="1066800" y="822960"/>
            <a:ext cx="10058400" cy="527538"/>
          </a:xfrm>
        </p:spPr>
        <p:txBody>
          <a:bodyPr>
            <a:normAutofit fontScale="90000"/>
          </a:bodyPr>
          <a:lstStyle/>
          <a:p>
            <a:pPr>
              <a:lnSpc>
                <a:spcPct val="115000"/>
              </a:lnSpc>
            </a:pPr>
            <a:r>
              <a:rPr lang="en-US" sz="2800" b="1" dirty="0">
                <a:effectLst/>
                <a:latin typeface="Times New Roman" panose="02020603050405020304" pitchFamily="18" charset="0"/>
                <a:ea typeface="Calibri" panose="020F0502020204030204" pitchFamily="34" charset="0"/>
              </a:rPr>
              <a:t>Special Privileges of Private Limited Company</a:t>
            </a:r>
            <a:endParaRPr lang="en-IN" sz="2800" dirty="0"/>
          </a:p>
        </p:txBody>
      </p:sp>
      <p:sp>
        <p:nvSpPr>
          <p:cNvPr id="3" name="Content Placeholder 2">
            <a:extLst>
              <a:ext uri="{FF2B5EF4-FFF2-40B4-BE49-F238E27FC236}">
                <a16:creationId xmlns:a16="http://schemas.microsoft.com/office/drawing/2014/main" id="{C3ABB68B-C745-4286-BAF9-FB1E438F9423}"/>
              </a:ext>
            </a:extLst>
          </p:cNvPr>
          <p:cNvSpPr>
            <a:spLocks noGrp="1"/>
          </p:cNvSpPr>
          <p:nvPr>
            <p:ph idx="1"/>
          </p:nvPr>
        </p:nvSpPr>
        <p:spPr>
          <a:xfrm>
            <a:off x="647113" y="1477108"/>
            <a:ext cx="10846191" cy="4740812"/>
          </a:xfrm>
        </p:spPr>
        <p:txBody>
          <a:bodyPr>
            <a:noAutofit/>
          </a:bodyPr>
          <a:lstStyle/>
          <a:p>
            <a:pPr>
              <a:lnSpc>
                <a:spcPct val="115000"/>
              </a:lnSpc>
            </a:pPr>
            <a:r>
              <a:rPr lang="en-US" sz="2000" dirty="0">
                <a:effectLst/>
                <a:latin typeface="Times New Roman" panose="02020603050405020304" pitchFamily="18" charset="0"/>
                <a:ea typeface="Calibri" panose="020F0502020204030204" pitchFamily="34" charset="0"/>
              </a:rPr>
              <a:t>1) A private company may be registered with just two members. </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2) It can start business immediately after incorporation. It need not get certificate to commence business. </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3) It need not file prospectus or statement in lieu of prospectus with the Registrar of companies.</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 4) It can allot shares without receiving any minimum subscription.</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 5) It can issue any class of shares even deferred shares. </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 6) It can issue shares with disproportionate voting right.</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7) The shares of private limited company need not be listed in stock exchange.</a:t>
            </a:r>
            <a:br>
              <a:rPr lang="en-US" sz="2000" dirty="0">
                <a:effectLst/>
                <a:latin typeface="Times New Roman" panose="02020603050405020304" pitchFamily="18" charset="0"/>
                <a:ea typeface="Calibri" panose="020F0502020204030204" pitchFamily="34" charset="0"/>
              </a:rPr>
            </a:br>
            <a:r>
              <a:rPr lang="en-US" sz="2000" dirty="0">
                <a:effectLst/>
                <a:latin typeface="Times New Roman" panose="02020603050405020304" pitchFamily="18" charset="0"/>
                <a:ea typeface="Calibri" panose="020F0502020204030204" pitchFamily="34" charset="0"/>
              </a:rPr>
              <a:t>8) It need not hold statutory meeting or file a statutory report with the Registrar of company.</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9) It need not have more than two directors.</a:t>
            </a:r>
            <a:endParaRPr lang="en-IN" sz="2000" dirty="0">
              <a:effectLst/>
              <a:latin typeface="Times New Roman" panose="02020603050405020304" pitchFamily="18" charset="0"/>
              <a:ea typeface="Calibri" panose="020F0502020204030204" pitchFamily="34" charset="0"/>
            </a:endParaRPr>
          </a:p>
          <a:p>
            <a:pPr marL="0" indent="0">
              <a:buNone/>
            </a:pPr>
            <a:endParaRPr lang="en-IN" sz="2000" dirty="0"/>
          </a:p>
        </p:txBody>
      </p:sp>
    </p:spTree>
    <p:extLst>
      <p:ext uri="{BB962C8B-B14F-4D97-AF65-F5344CB8AC3E}">
        <p14:creationId xmlns:p14="http://schemas.microsoft.com/office/powerpoint/2010/main" val="990373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C63881-2F19-4BF2-B995-992640FEAE2C}"/>
              </a:ext>
            </a:extLst>
          </p:cNvPr>
          <p:cNvSpPr>
            <a:spLocks noGrp="1"/>
          </p:cNvSpPr>
          <p:nvPr>
            <p:ph idx="1"/>
          </p:nvPr>
        </p:nvSpPr>
        <p:spPr>
          <a:xfrm>
            <a:off x="1066800" y="1280160"/>
            <a:ext cx="10058400" cy="4754880"/>
          </a:xfrm>
        </p:spPr>
        <p:txBody>
          <a:bodyPr/>
          <a:lstStyle/>
          <a:p>
            <a:pPr>
              <a:lnSpc>
                <a:spcPct val="115000"/>
              </a:lnSpc>
            </a:pPr>
            <a:r>
              <a:rPr lang="en-US" sz="2000" dirty="0">
                <a:effectLst/>
                <a:latin typeface="Times New Roman" panose="02020603050405020304" pitchFamily="18" charset="0"/>
                <a:ea typeface="Calibri" panose="020F0502020204030204" pitchFamily="34" charset="0"/>
              </a:rPr>
              <a:t>10) There is no restriction regarding further issue of capital in case of a private company.</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11)It need not keep an index of members.</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12) There is no restriction on the issue of share warrants by a private limited company.</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13)The quorum for the meeting is 2 in case of private limited company and 5 in case of a public limited company.</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14) The Directors need not file his consent to act as such with the Registrar of Company </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15) The provisions regarding qualification of shares do not apply to the directors of a private company.</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16) There are no restrictions on the managerial remunerations in case of a private limited company.</a:t>
            </a:r>
            <a:endParaRPr lang="en-IN" sz="2000" dirty="0">
              <a:effectLst/>
              <a:latin typeface="Times New Roman" panose="02020603050405020304" pitchFamily="18" charset="0"/>
              <a:ea typeface="Calibri" panose="020F0502020204030204" pitchFamily="34" charset="0"/>
            </a:endParaRPr>
          </a:p>
          <a:p>
            <a:pPr>
              <a:lnSpc>
                <a:spcPct val="115000"/>
              </a:lnSpc>
            </a:pPr>
            <a:r>
              <a:rPr lang="en-US" sz="2000" dirty="0">
                <a:effectLst/>
                <a:latin typeface="Times New Roman" panose="02020603050405020304" pitchFamily="18" charset="0"/>
                <a:ea typeface="Calibri" panose="020F0502020204030204" pitchFamily="34" charset="0"/>
              </a:rPr>
              <a:t>17) There are no restrictions on a private company to make loan to its directors. </a:t>
            </a:r>
            <a:endParaRPr lang="en-IN" sz="2000" dirty="0">
              <a:effectLst/>
              <a:latin typeface="Times New Roman" panose="02020603050405020304" pitchFamily="18" charset="0"/>
              <a:ea typeface="Calibri" panose="020F0502020204030204" pitchFamily="34" charset="0"/>
            </a:endParaRPr>
          </a:p>
          <a:p>
            <a:pPr marL="0" indent="0">
              <a:buNone/>
            </a:pPr>
            <a:endParaRPr lang="en-IN" dirty="0"/>
          </a:p>
        </p:txBody>
      </p:sp>
    </p:spTree>
    <p:extLst>
      <p:ext uri="{BB962C8B-B14F-4D97-AF65-F5344CB8AC3E}">
        <p14:creationId xmlns:p14="http://schemas.microsoft.com/office/powerpoint/2010/main" val="107283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AA4E42-60FA-4363-80EA-B23BAD49D27A}"/>
              </a:ext>
            </a:extLst>
          </p:cNvPr>
          <p:cNvSpPr>
            <a:spLocks noGrp="1"/>
          </p:cNvSpPr>
          <p:nvPr>
            <p:ph idx="1"/>
          </p:nvPr>
        </p:nvSpPr>
        <p:spPr>
          <a:xfrm>
            <a:off x="685800" y="661182"/>
            <a:ext cx="10396883" cy="5345723"/>
          </a:xfrm>
        </p:spPr>
        <p:txBody>
          <a:bodyPr>
            <a:normAutofit/>
          </a:bodyPr>
          <a:lstStyle/>
          <a:p>
            <a:pPr marL="514350" indent="-514350">
              <a:buFont typeface="+mj-lt"/>
              <a:buAutoNum type="alphaUcPeriod"/>
            </a:pPr>
            <a:r>
              <a:rPr lang="en-US" sz="2800" b="1" dirty="0">
                <a:effectLst>
                  <a:outerShdw blurRad="38100" dist="38100" dir="2700000" algn="tl">
                    <a:srgbClr val="000000">
                      <a:alpha val="43137"/>
                    </a:srgbClr>
                  </a:outerShdw>
                </a:effectLst>
              </a:rPr>
              <a:t>Classification of Companies from the point of view of incorporation or registration.</a:t>
            </a:r>
          </a:p>
          <a:p>
            <a:pPr marL="514350" indent="-514350">
              <a:buFont typeface="+mj-lt"/>
              <a:buAutoNum type="alphaUcPeriod"/>
            </a:pPr>
            <a:r>
              <a:rPr lang="en-US" sz="2800" b="1" dirty="0">
                <a:effectLst>
                  <a:outerShdw blurRad="38100" dist="38100" dir="2700000" algn="tl">
                    <a:srgbClr val="000000">
                      <a:alpha val="43137"/>
                    </a:srgbClr>
                  </a:outerShdw>
                </a:effectLst>
              </a:rPr>
              <a:t>Classification of Registered companies on the basis of liability of the Members</a:t>
            </a:r>
            <a:r>
              <a:rPr lang="en-IN" sz="2800" b="1" dirty="0">
                <a:effectLst>
                  <a:outerShdw blurRad="38100" dist="38100" dir="2700000" algn="tl">
                    <a:srgbClr val="000000">
                      <a:alpha val="43137"/>
                    </a:srgbClr>
                  </a:outerShdw>
                </a:effectLst>
              </a:rPr>
              <a:t>.</a:t>
            </a:r>
          </a:p>
          <a:p>
            <a:pPr marL="514350" indent="-514350">
              <a:buFont typeface="+mj-lt"/>
              <a:buAutoNum type="alphaUcPeriod"/>
            </a:pPr>
            <a:r>
              <a:rPr lang="en-IN" sz="2800" b="1" dirty="0">
                <a:effectLst>
                  <a:outerShdw blurRad="38100" dist="38100" dir="2700000" algn="tl">
                    <a:srgbClr val="000000">
                      <a:alpha val="43137"/>
                    </a:srgbClr>
                  </a:outerShdw>
                </a:effectLst>
              </a:rPr>
              <a:t>Classification of Registered companies with Share Capital on the basis of the number of Members.</a:t>
            </a:r>
          </a:p>
          <a:p>
            <a:pPr marL="514350" indent="-514350">
              <a:buFont typeface="+mj-lt"/>
              <a:buAutoNum type="alphaUcPeriod"/>
            </a:pPr>
            <a:r>
              <a:rPr lang="en-IN" sz="2800" b="1" dirty="0">
                <a:effectLst>
                  <a:outerShdw blurRad="38100" dist="38100" dir="2700000" algn="tl">
                    <a:srgbClr val="000000">
                      <a:alpha val="43137"/>
                    </a:srgbClr>
                  </a:outerShdw>
                </a:effectLst>
              </a:rPr>
              <a:t>Classification of companies on the basis of ownership.</a:t>
            </a:r>
          </a:p>
          <a:p>
            <a:pPr marL="514350" indent="-514350">
              <a:buFont typeface="+mj-lt"/>
              <a:buAutoNum type="alphaUcPeriod"/>
            </a:pPr>
            <a:r>
              <a:rPr lang="en-IN" sz="2800" b="1" dirty="0">
                <a:effectLst>
                  <a:outerShdw blurRad="38100" dist="38100" dir="2700000" algn="tl">
                    <a:srgbClr val="000000">
                      <a:alpha val="43137"/>
                    </a:srgbClr>
                  </a:outerShdw>
                </a:effectLst>
              </a:rPr>
              <a:t>Classification of companies on the basis of Nationality.</a:t>
            </a:r>
          </a:p>
          <a:p>
            <a:pPr marL="514350" indent="-514350">
              <a:buFont typeface="+mj-lt"/>
              <a:buAutoNum type="alphaUcPeriod"/>
            </a:pPr>
            <a:r>
              <a:rPr lang="en-IN" sz="2800" b="1" dirty="0">
                <a:effectLst>
                  <a:outerShdw blurRad="38100" dist="38100" dir="2700000" algn="tl">
                    <a:srgbClr val="000000">
                      <a:alpha val="43137"/>
                    </a:srgbClr>
                  </a:outerShdw>
                </a:effectLst>
              </a:rPr>
              <a:t>Classification on the basis of control.</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2157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B7220-56E3-43EF-ACC5-1FB931ACC168}"/>
              </a:ext>
            </a:extLst>
          </p:cNvPr>
          <p:cNvSpPr>
            <a:spLocks noGrp="1"/>
          </p:cNvSpPr>
          <p:nvPr>
            <p:ph type="title"/>
          </p:nvPr>
        </p:nvSpPr>
        <p:spPr/>
        <p:txBody>
          <a:bodyPr>
            <a:normAutofit fontScale="90000"/>
          </a:bodyPr>
          <a:lstStyle/>
          <a:p>
            <a:r>
              <a:rPr lang="en-US" b="1" dirty="0"/>
              <a:t>A) Based on Incorporation or registration :</a:t>
            </a:r>
            <a:endParaRPr lang="en-IN" b="1" dirty="0"/>
          </a:p>
        </p:txBody>
      </p:sp>
      <p:sp>
        <p:nvSpPr>
          <p:cNvPr id="3" name="Content Placeholder 2">
            <a:extLst>
              <a:ext uri="{FF2B5EF4-FFF2-40B4-BE49-F238E27FC236}">
                <a16:creationId xmlns:a16="http://schemas.microsoft.com/office/drawing/2014/main" id="{E5AEE35F-4170-47AD-9425-DC5D1ACB4E4C}"/>
              </a:ext>
            </a:extLst>
          </p:cNvPr>
          <p:cNvSpPr>
            <a:spLocks noGrp="1"/>
          </p:cNvSpPr>
          <p:nvPr>
            <p:ph idx="1"/>
          </p:nvPr>
        </p:nvSpPr>
        <p:spPr/>
        <p:txBody>
          <a:bodyPr>
            <a:normAutofit/>
          </a:bodyPr>
          <a:lstStyle/>
          <a:p>
            <a:pPr marL="342900" indent="-342900">
              <a:buFont typeface="+mj-lt"/>
              <a:buAutoNum type="arabicPeriod"/>
            </a:pPr>
            <a:r>
              <a:rPr lang="en-US" sz="2800" b="1" dirty="0"/>
              <a:t>Chartered Companies</a:t>
            </a:r>
            <a:r>
              <a:rPr lang="en-US" sz="2800" dirty="0"/>
              <a:t>: Company Which comes into existence a special charter issued by king or queen</a:t>
            </a:r>
          </a:p>
          <a:p>
            <a:pPr marL="342900" indent="-342900">
              <a:buFont typeface="+mj-lt"/>
              <a:buAutoNum type="arabicPeriod"/>
            </a:pPr>
            <a:r>
              <a:rPr lang="en-US" sz="2800" b="1" dirty="0"/>
              <a:t>Statutory Companies: </a:t>
            </a:r>
            <a:r>
              <a:rPr lang="en-US" sz="2800" dirty="0"/>
              <a:t>Company which is incorporated under a special or separate act of the legislature.</a:t>
            </a:r>
          </a:p>
          <a:p>
            <a:pPr marL="342900" indent="-342900">
              <a:buFont typeface="+mj-lt"/>
              <a:buAutoNum type="arabicPeriod"/>
            </a:pPr>
            <a:r>
              <a:rPr lang="en-US" sz="2800" b="1" dirty="0"/>
              <a:t>Registered companies: </a:t>
            </a:r>
            <a:r>
              <a:rPr lang="en-US" sz="2800" dirty="0"/>
              <a:t>Where companies incorporated under the Companies Act.</a:t>
            </a:r>
            <a:endParaRPr lang="en-IN" sz="2800" dirty="0"/>
          </a:p>
        </p:txBody>
      </p:sp>
    </p:spTree>
    <p:extLst>
      <p:ext uri="{BB962C8B-B14F-4D97-AF65-F5344CB8AC3E}">
        <p14:creationId xmlns:p14="http://schemas.microsoft.com/office/powerpoint/2010/main" val="210048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5C692-F1EB-4F3A-8401-CA0D2621F717}"/>
              </a:ext>
            </a:extLst>
          </p:cNvPr>
          <p:cNvSpPr>
            <a:spLocks noGrp="1"/>
          </p:cNvSpPr>
          <p:nvPr>
            <p:ph type="title"/>
          </p:nvPr>
        </p:nvSpPr>
        <p:spPr/>
        <p:txBody>
          <a:bodyPr>
            <a:normAutofit fontScale="90000"/>
          </a:bodyPr>
          <a:lstStyle/>
          <a:p>
            <a:r>
              <a:rPr lang="en-US" b="1" dirty="0"/>
              <a:t>B) Based on the liability of the Members:</a:t>
            </a:r>
            <a:endParaRPr lang="en-IN" b="1" dirty="0"/>
          </a:p>
        </p:txBody>
      </p:sp>
      <p:sp>
        <p:nvSpPr>
          <p:cNvPr id="3" name="Content Placeholder 2">
            <a:extLst>
              <a:ext uri="{FF2B5EF4-FFF2-40B4-BE49-F238E27FC236}">
                <a16:creationId xmlns:a16="http://schemas.microsoft.com/office/drawing/2014/main" id="{93BED9C5-8CE4-46A0-AB1F-7002D3AF3A1B}"/>
              </a:ext>
            </a:extLst>
          </p:cNvPr>
          <p:cNvSpPr>
            <a:spLocks noGrp="1"/>
          </p:cNvSpPr>
          <p:nvPr>
            <p:ph idx="1"/>
          </p:nvPr>
        </p:nvSpPr>
        <p:spPr>
          <a:xfrm>
            <a:off x="1066800" y="2044843"/>
            <a:ext cx="10058400" cy="3931920"/>
          </a:xfrm>
        </p:spPr>
        <p:txBody>
          <a:bodyPr>
            <a:normAutofit/>
          </a:bodyPr>
          <a:lstStyle/>
          <a:p>
            <a:pPr marL="342900" indent="-342900">
              <a:buFont typeface="+mj-lt"/>
              <a:buAutoNum type="arabicPeriod"/>
            </a:pPr>
            <a:r>
              <a:rPr lang="en-US" sz="2800" b="1" dirty="0"/>
              <a:t>Companies Limited by Shares: </a:t>
            </a:r>
            <a:r>
              <a:rPr lang="en-US" sz="2800" dirty="0"/>
              <a:t>Which the liability of a member is limited to the nominal or face value of the shares held by him.</a:t>
            </a:r>
          </a:p>
          <a:p>
            <a:pPr marL="342900" indent="-342900">
              <a:buFont typeface="+mj-lt"/>
              <a:buAutoNum type="arabicPeriod"/>
            </a:pPr>
            <a:r>
              <a:rPr lang="en-US" sz="2800" b="1" dirty="0"/>
              <a:t>Companies Limited by Guarantee companies: </a:t>
            </a:r>
            <a:r>
              <a:rPr lang="en-US" sz="2800" dirty="0"/>
              <a:t>The liability of each member is limited to fixed to the amount which he is guaranteed.</a:t>
            </a:r>
          </a:p>
          <a:p>
            <a:pPr marL="342900" indent="-342900">
              <a:buFont typeface="+mj-lt"/>
              <a:buAutoNum type="arabicPeriod"/>
            </a:pPr>
            <a:r>
              <a:rPr lang="en-US" sz="2800" b="1" dirty="0"/>
              <a:t>Unlimited</a:t>
            </a:r>
            <a:r>
              <a:rPr lang="en-US" sz="2800" dirty="0"/>
              <a:t> </a:t>
            </a:r>
            <a:r>
              <a:rPr lang="en-US" sz="2800" b="1" dirty="0"/>
              <a:t>companies</a:t>
            </a:r>
            <a:r>
              <a:rPr lang="en-US" sz="2800" dirty="0"/>
              <a:t>: In which liability of the members is unlimited.</a:t>
            </a:r>
            <a:endParaRPr lang="en-IN" sz="2800" dirty="0"/>
          </a:p>
        </p:txBody>
      </p:sp>
    </p:spTree>
    <p:extLst>
      <p:ext uri="{BB962C8B-B14F-4D97-AF65-F5344CB8AC3E}">
        <p14:creationId xmlns:p14="http://schemas.microsoft.com/office/powerpoint/2010/main" val="2885327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22B7D-A0BE-4A83-9786-DBD1AEFC4976}"/>
              </a:ext>
            </a:extLst>
          </p:cNvPr>
          <p:cNvSpPr>
            <a:spLocks noGrp="1"/>
          </p:cNvSpPr>
          <p:nvPr>
            <p:ph type="title"/>
          </p:nvPr>
        </p:nvSpPr>
        <p:spPr/>
        <p:txBody>
          <a:bodyPr>
            <a:normAutofit fontScale="90000"/>
          </a:bodyPr>
          <a:lstStyle/>
          <a:p>
            <a:r>
              <a:rPr lang="en-US" dirty="0"/>
              <a:t>C) Based on the Number of Members</a:t>
            </a:r>
            <a:endParaRPr lang="en-IN" dirty="0"/>
          </a:p>
        </p:txBody>
      </p:sp>
      <p:sp>
        <p:nvSpPr>
          <p:cNvPr id="3" name="Content Placeholder 2">
            <a:extLst>
              <a:ext uri="{FF2B5EF4-FFF2-40B4-BE49-F238E27FC236}">
                <a16:creationId xmlns:a16="http://schemas.microsoft.com/office/drawing/2014/main" id="{626AE630-2F51-4C56-8A71-9AB32B448020}"/>
              </a:ext>
            </a:extLst>
          </p:cNvPr>
          <p:cNvSpPr>
            <a:spLocks noGrp="1"/>
          </p:cNvSpPr>
          <p:nvPr>
            <p:ph idx="1"/>
          </p:nvPr>
        </p:nvSpPr>
        <p:spPr/>
        <p:txBody>
          <a:bodyPr>
            <a:normAutofit/>
          </a:bodyPr>
          <a:lstStyle/>
          <a:p>
            <a:pPr marL="342900" indent="-342900">
              <a:buFont typeface="+mj-lt"/>
              <a:buAutoNum type="arabicPeriod"/>
            </a:pPr>
            <a:r>
              <a:rPr lang="en-US" sz="2800" b="1" dirty="0"/>
              <a:t>Private companies:  </a:t>
            </a:r>
            <a:r>
              <a:rPr lang="en-US" sz="2800" dirty="0"/>
              <a:t>A Company limited by shares, or a company limited by guarantee or unlimited company.</a:t>
            </a:r>
          </a:p>
          <a:p>
            <a:pPr>
              <a:buFont typeface="Wingdings" panose="05000000000000000000" pitchFamily="2" charset="2"/>
              <a:buChar char="q"/>
            </a:pPr>
            <a:r>
              <a:rPr lang="en-US" sz="2800" dirty="0"/>
              <a:t>Restricts the right of its members to transfer shares.</a:t>
            </a:r>
          </a:p>
          <a:p>
            <a:pPr>
              <a:buFont typeface="Wingdings" panose="05000000000000000000" pitchFamily="2" charset="2"/>
              <a:buChar char="q"/>
            </a:pPr>
            <a:r>
              <a:rPr lang="en-US" sz="2800" dirty="0"/>
              <a:t>Limits the number of members to 200.</a:t>
            </a:r>
          </a:p>
          <a:p>
            <a:pPr>
              <a:buFont typeface="Wingdings" panose="05000000000000000000" pitchFamily="2" charset="2"/>
              <a:buChar char="q"/>
            </a:pPr>
            <a:r>
              <a:rPr lang="en-US" sz="2800" dirty="0"/>
              <a:t>Prohibits any invitation to the public to subscribe its shares or debenture.</a:t>
            </a:r>
          </a:p>
          <a:p>
            <a:pPr marL="0" indent="0">
              <a:buNone/>
            </a:pPr>
            <a:r>
              <a:rPr lang="en-US" sz="2800" dirty="0"/>
              <a:t>.</a:t>
            </a:r>
          </a:p>
          <a:p>
            <a:pPr marL="0" indent="0">
              <a:buNone/>
            </a:pPr>
            <a:endParaRPr lang="en-US" sz="2800" dirty="0"/>
          </a:p>
        </p:txBody>
      </p:sp>
    </p:spTree>
    <p:extLst>
      <p:ext uri="{BB962C8B-B14F-4D97-AF65-F5344CB8AC3E}">
        <p14:creationId xmlns:p14="http://schemas.microsoft.com/office/powerpoint/2010/main" val="28003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2834-7563-42E8-AFE1-32D942DBBB02}"/>
              </a:ext>
            </a:extLst>
          </p:cNvPr>
          <p:cNvSpPr>
            <a:spLocks noGrp="1"/>
          </p:cNvSpPr>
          <p:nvPr>
            <p:ph type="title"/>
          </p:nvPr>
        </p:nvSpPr>
        <p:spPr>
          <a:xfrm>
            <a:off x="1066800" y="450166"/>
            <a:ext cx="10058400" cy="759656"/>
          </a:xfrm>
        </p:spPr>
        <p:txBody>
          <a:bodyPr>
            <a:normAutofit fontScale="90000"/>
          </a:bodyPr>
          <a:lstStyle/>
          <a:p>
            <a:r>
              <a:rPr lang="en-US" dirty="0"/>
              <a:t>Characteristics Of Private Company</a:t>
            </a:r>
            <a:endParaRPr lang="en-IN" dirty="0"/>
          </a:p>
        </p:txBody>
      </p:sp>
      <p:sp>
        <p:nvSpPr>
          <p:cNvPr id="3" name="Content Placeholder 2">
            <a:extLst>
              <a:ext uri="{FF2B5EF4-FFF2-40B4-BE49-F238E27FC236}">
                <a16:creationId xmlns:a16="http://schemas.microsoft.com/office/drawing/2014/main" id="{61A6086E-B6EF-40C9-AD89-BE6967A6DD3D}"/>
              </a:ext>
            </a:extLst>
          </p:cNvPr>
          <p:cNvSpPr>
            <a:spLocks noGrp="1"/>
          </p:cNvSpPr>
          <p:nvPr>
            <p:ph idx="1"/>
          </p:nvPr>
        </p:nvSpPr>
        <p:spPr>
          <a:xfrm>
            <a:off x="618978" y="1209822"/>
            <a:ext cx="10506222" cy="5005584"/>
          </a:xfrm>
        </p:spPr>
        <p:txBody>
          <a:bodyPr>
            <a:noAutofit/>
          </a:bodyPr>
          <a:lstStyle/>
          <a:p>
            <a:pPr>
              <a:buFont typeface="Wingdings" panose="05000000000000000000" pitchFamily="2" charset="2"/>
              <a:buChar char="ü"/>
            </a:pPr>
            <a:r>
              <a:rPr lang="en-US" sz="2000" dirty="0"/>
              <a:t>Voluntary association</a:t>
            </a:r>
          </a:p>
          <a:p>
            <a:pPr>
              <a:buFont typeface="Wingdings" panose="05000000000000000000" pitchFamily="2" charset="2"/>
              <a:buChar char="ü"/>
            </a:pPr>
            <a:r>
              <a:rPr lang="en-US" sz="2000" dirty="0"/>
              <a:t>Share capital</a:t>
            </a:r>
          </a:p>
          <a:p>
            <a:pPr>
              <a:buFont typeface="Wingdings" panose="05000000000000000000" pitchFamily="2" charset="2"/>
              <a:buChar char="ü"/>
            </a:pPr>
            <a:r>
              <a:rPr lang="en-US" sz="2000" dirty="0"/>
              <a:t>Membership</a:t>
            </a:r>
          </a:p>
          <a:p>
            <a:pPr>
              <a:buFont typeface="Wingdings" panose="05000000000000000000" pitchFamily="2" charset="2"/>
              <a:buChar char="ü"/>
            </a:pPr>
            <a:r>
              <a:rPr lang="en-US" sz="2000" dirty="0"/>
              <a:t>Incorporated association</a:t>
            </a:r>
          </a:p>
          <a:p>
            <a:pPr>
              <a:buFont typeface="Wingdings" panose="05000000000000000000" pitchFamily="2" charset="2"/>
              <a:buChar char="ü"/>
            </a:pPr>
            <a:r>
              <a:rPr lang="en-US" sz="2000" dirty="0"/>
              <a:t>Artificial person created by law</a:t>
            </a:r>
          </a:p>
          <a:p>
            <a:pPr>
              <a:buFont typeface="Wingdings" panose="05000000000000000000" pitchFamily="2" charset="2"/>
              <a:buChar char="ü"/>
            </a:pPr>
            <a:r>
              <a:rPr lang="en-US" sz="2000" dirty="0"/>
              <a:t>Separate legal entity</a:t>
            </a:r>
          </a:p>
          <a:p>
            <a:pPr>
              <a:buFont typeface="Wingdings" panose="05000000000000000000" pitchFamily="2" charset="2"/>
              <a:buChar char="ü"/>
            </a:pPr>
            <a:r>
              <a:rPr lang="en-US" sz="2000" dirty="0"/>
              <a:t>Formed for specific objects</a:t>
            </a:r>
          </a:p>
          <a:p>
            <a:pPr>
              <a:buFont typeface="Wingdings" panose="05000000000000000000" pitchFamily="2" charset="2"/>
              <a:buChar char="ü"/>
            </a:pPr>
            <a:r>
              <a:rPr lang="en-US" sz="2000" dirty="0"/>
              <a:t>Prohibits invitation to the public</a:t>
            </a:r>
          </a:p>
          <a:p>
            <a:pPr>
              <a:buFont typeface="Wingdings" panose="05000000000000000000" pitchFamily="2" charset="2"/>
              <a:buChar char="ü"/>
            </a:pPr>
            <a:r>
              <a:rPr lang="en-US" sz="2000" dirty="0"/>
              <a:t>Restricts the right to transfer of shares</a:t>
            </a:r>
          </a:p>
          <a:p>
            <a:pPr>
              <a:buFont typeface="Wingdings" panose="05000000000000000000" pitchFamily="2" charset="2"/>
              <a:buChar char="ü"/>
            </a:pPr>
            <a:r>
              <a:rPr lang="en-US" sz="2000" dirty="0"/>
              <a:t>Limited liability</a:t>
            </a:r>
          </a:p>
          <a:p>
            <a:pPr>
              <a:buFont typeface="Wingdings" panose="05000000000000000000" pitchFamily="2" charset="2"/>
              <a:buChar char="ü"/>
            </a:pPr>
            <a:r>
              <a:rPr lang="en-US" sz="2000" dirty="0"/>
              <a:t>Perpetual existence</a:t>
            </a:r>
          </a:p>
          <a:p>
            <a:pPr>
              <a:buFont typeface="Wingdings" panose="05000000000000000000" pitchFamily="2" charset="2"/>
              <a:buChar char="ü"/>
            </a:pPr>
            <a:r>
              <a:rPr lang="en-US" sz="2000" dirty="0"/>
              <a:t>Separation of ownership from management</a:t>
            </a:r>
          </a:p>
        </p:txBody>
      </p:sp>
    </p:spTree>
    <p:extLst>
      <p:ext uri="{BB962C8B-B14F-4D97-AF65-F5344CB8AC3E}">
        <p14:creationId xmlns:p14="http://schemas.microsoft.com/office/powerpoint/2010/main" val="162076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96D270-BEBE-4F45-8703-A2B369A09E2E}"/>
              </a:ext>
            </a:extLst>
          </p:cNvPr>
          <p:cNvSpPr>
            <a:spLocks noGrp="1"/>
          </p:cNvSpPr>
          <p:nvPr>
            <p:ph idx="1"/>
          </p:nvPr>
        </p:nvSpPr>
        <p:spPr>
          <a:xfrm>
            <a:off x="1066800" y="886265"/>
            <a:ext cx="10058400" cy="5148775"/>
          </a:xfrm>
        </p:spPr>
        <p:txBody>
          <a:bodyPr>
            <a:normAutofit/>
          </a:bodyPr>
          <a:lstStyle/>
          <a:p>
            <a:pPr marL="0" indent="0">
              <a:buNone/>
            </a:pPr>
            <a:r>
              <a:rPr lang="en-US" sz="2800" b="1" dirty="0"/>
              <a:t>2) Public company: </a:t>
            </a:r>
          </a:p>
          <a:p>
            <a:pPr>
              <a:buFont typeface="Wingdings" panose="05000000000000000000" pitchFamily="2" charset="2"/>
              <a:buChar char="§"/>
            </a:pPr>
            <a:r>
              <a:rPr lang="en-US" sz="2400" dirty="0"/>
              <a:t>Which is not a private company.</a:t>
            </a:r>
          </a:p>
          <a:p>
            <a:pPr>
              <a:buFont typeface="Wingdings" panose="05000000000000000000" pitchFamily="2" charset="2"/>
              <a:buChar char="§"/>
            </a:pPr>
            <a:r>
              <a:rPr lang="en-US" sz="2400" dirty="0"/>
              <a:t>Which has at least  7 members</a:t>
            </a:r>
          </a:p>
          <a:p>
            <a:pPr>
              <a:buFont typeface="Wingdings" panose="05000000000000000000" pitchFamily="2" charset="2"/>
              <a:buChar char="§"/>
            </a:pPr>
            <a:r>
              <a:rPr lang="en-US" sz="2400" dirty="0"/>
              <a:t>Which has no maximum limit to the number of members.</a:t>
            </a:r>
          </a:p>
          <a:p>
            <a:pPr>
              <a:buFont typeface="Wingdings" panose="05000000000000000000" pitchFamily="2" charset="2"/>
              <a:buChar char="§"/>
            </a:pPr>
            <a:r>
              <a:rPr lang="en-US" sz="2400" dirty="0"/>
              <a:t>Which has a minimum paid – up share capital 500000</a:t>
            </a:r>
          </a:p>
          <a:p>
            <a:pPr>
              <a:buFont typeface="Wingdings" panose="05000000000000000000" pitchFamily="2" charset="2"/>
              <a:buChar char="§"/>
            </a:pPr>
            <a:r>
              <a:rPr lang="en-US" sz="2400" dirty="0"/>
              <a:t>Which can invite the public to subscribe to its shares or debenture.</a:t>
            </a:r>
          </a:p>
          <a:p>
            <a:pPr>
              <a:buFont typeface="Wingdings" panose="05000000000000000000" pitchFamily="2" charset="2"/>
              <a:buChar char="§"/>
            </a:pPr>
            <a:r>
              <a:rPr lang="en-US" sz="2400" dirty="0"/>
              <a:t>Which, generally, does not restrict the right of its members to transfer shares.</a:t>
            </a:r>
          </a:p>
          <a:p>
            <a:pPr marL="0" indent="0">
              <a:buNone/>
            </a:pPr>
            <a:endParaRPr lang="en-IN" sz="2400" dirty="0"/>
          </a:p>
        </p:txBody>
      </p:sp>
    </p:spTree>
    <p:extLst>
      <p:ext uri="{BB962C8B-B14F-4D97-AF65-F5344CB8AC3E}">
        <p14:creationId xmlns:p14="http://schemas.microsoft.com/office/powerpoint/2010/main" val="70831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D18A-233C-4C1A-AB91-D1327721D5DE}"/>
              </a:ext>
            </a:extLst>
          </p:cNvPr>
          <p:cNvSpPr>
            <a:spLocks noGrp="1"/>
          </p:cNvSpPr>
          <p:nvPr>
            <p:ph type="title"/>
          </p:nvPr>
        </p:nvSpPr>
        <p:spPr>
          <a:xfrm>
            <a:off x="1066800" y="642594"/>
            <a:ext cx="10058400" cy="510957"/>
          </a:xfrm>
        </p:spPr>
        <p:txBody>
          <a:bodyPr>
            <a:normAutofit/>
          </a:bodyPr>
          <a:lstStyle/>
          <a:p>
            <a:r>
              <a:rPr lang="en-US" sz="2400" b="1" dirty="0"/>
              <a:t>Difference between private company and public company</a:t>
            </a:r>
            <a:endParaRPr lang="en-IN" sz="2400" dirty="0"/>
          </a:p>
        </p:txBody>
      </p:sp>
      <p:graphicFrame>
        <p:nvGraphicFramePr>
          <p:cNvPr id="4" name="Table 4">
            <a:extLst>
              <a:ext uri="{FF2B5EF4-FFF2-40B4-BE49-F238E27FC236}">
                <a16:creationId xmlns:a16="http://schemas.microsoft.com/office/drawing/2014/main" id="{B0AB823A-065D-4931-9314-FAA734934F87}"/>
              </a:ext>
            </a:extLst>
          </p:cNvPr>
          <p:cNvGraphicFramePr>
            <a:graphicFrameLocks noGrp="1"/>
          </p:cNvGraphicFramePr>
          <p:nvPr>
            <p:ph idx="1"/>
            <p:extLst>
              <p:ext uri="{D42A27DB-BD31-4B8C-83A1-F6EECF244321}">
                <p14:modId xmlns:p14="http://schemas.microsoft.com/office/powerpoint/2010/main" val="3061497469"/>
              </p:ext>
            </p:extLst>
          </p:nvPr>
        </p:nvGraphicFramePr>
        <p:xfrm>
          <a:off x="1066800" y="1280160"/>
          <a:ext cx="10058397" cy="484632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1782544349"/>
                    </a:ext>
                  </a:extLst>
                </a:gridCol>
                <a:gridCol w="3352799">
                  <a:extLst>
                    <a:ext uri="{9D8B030D-6E8A-4147-A177-3AD203B41FA5}">
                      <a16:colId xmlns:a16="http://schemas.microsoft.com/office/drawing/2014/main" val="1290314616"/>
                    </a:ext>
                  </a:extLst>
                </a:gridCol>
                <a:gridCol w="3352799">
                  <a:extLst>
                    <a:ext uri="{9D8B030D-6E8A-4147-A177-3AD203B41FA5}">
                      <a16:colId xmlns:a16="http://schemas.microsoft.com/office/drawing/2014/main" val="2417282635"/>
                    </a:ext>
                  </a:extLst>
                </a:gridCol>
              </a:tblGrid>
              <a:tr h="363106">
                <a:tc>
                  <a:txBody>
                    <a:bodyPr/>
                    <a:lstStyle/>
                    <a:p>
                      <a:r>
                        <a:rPr lang="en-US" dirty="0"/>
                        <a:t>Purpose </a:t>
                      </a:r>
                      <a:endParaRPr lang="en-IN" dirty="0"/>
                    </a:p>
                  </a:txBody>
                  <a:tcPr/>
                </a:tc>
                <a:tc>
                  <a:txBody>
                    <a:bodyPr/>
                    <a:lstStyle/>
                    <a:p>
                      <a:r>
                        <a:rPr lang="en-US" dirty="0"/>
                        <a:t>Private company</a:t>
                      </a:r>
                      <a:endParaRPr lang="en-IN" dirty="0"/>
                    </a:p>
                  </a:txBody>
                  <a:tcPr/>
                </a:tc>
                <a:tc>
                  <a:txBody>
                    <a:bodyPr/>
                    <a:lstStyle/>
                    <a:p>
                      <a:r>
                        <a:rPr lang="en-US" dirty="0"/>
                        <a:t>Public company</a:t>
                      </a:r>
                      <a:endParaRPr lang="en-IN" dirty="0"/>
                    </a:p>
                  </a:txBody>
                  <a:tcPr/>
                </a:tc>
                <a:extLst>
                  <a:ext uri="{0D108BD9-81ED-4DB2-BD59-A6C34878D82A}">
                    <a16:rowId xmlns:a16="http://schemas.microsoft.com/office/drawing/2014/main" val="1998204830"/>
                  </a:ext>
                </a:extLst>
              </a:tr>
              <a:tr h="635435">
                <a:tc>
                  <a:txBody>
                    <a:bodyPr/>
                    <a:lstStyle/>
                    <a:p>
                      <a:r>
                        <a:rPr lang="en-US" dirty="0"/>
                        <a:t>Formation </a:t>
                      </a:r>
                      <a:endParaRPr lang="en-IN" dirty="0"/>
                    </a:p>
                  </a:txBody>
                  <a:tcPr/>
                </a:tc>
                <a:tc>
                  <a:txBody>
                    <a:bodyPr/>
                    <a:lstStyle/>
                    <a:p>
                      <a:r>
                        <a:rPr lang="en-US" dirty="0"/>
                        <a:t>Formation of the company is easy</a:t>
                      </a:r>
                      <a:endParaRPr lang="en-IN" dirty="0"/>
                    </a:p>
                  </a:txBody>
                  <a:tcPr/>
                </a:tc>
                <a:tc>
                  <a:txBody>
                    <a:bodyPr/>
                    <a:lstStyle/>
                    <a:p>
                      <a:r>
                        <a:rPr lang="en-US" dirty="0"/>
                        <a:t>Formation of company is difficult</a:t>
                      </a:r>
                      <a:endParaRPr lang="en-IN" dirty="0"/>
                    </a:p>
                  </a:txBody>
                  <a:tcPr/>
                </a:tc>
                <a:extLst>
                  <a:ext uri="{0D108BD9-81ED-4DB2-BD59-A6C34878D82A}">
                    <a16:rowId xmlns:a16="http://schemas.microsoft.com/office/drawing/2014/main" val="940368319"/>
                  </a:ext>
                </a:extLst>
              </a:tr>
              <a:tr h="1724752">
                <a:tc>
                  <a:txBody>
                    <a:bodyPr/>
                    <a:lstStyle/>
                    <a:p>
                      <a:r>
                        <a:rPr lang="en-US" dirty="0"/>
                        <a:t>Certificates required</a:t>
                      </a:r>
                      <a:endParaRPr lang="en-IN" dirty="0"/>
                    </a:p>
                  </a:txBody>
                  <a:tcPr/>
                </a:tc>
                <a:tc>
                  <a:txBody>
                    <a:bodyPr/>
                    <a:lstStyle/>
                    <a:p>
                      <a:r>
                        <a:rPr lang="en-US" dirty="0"/>
                        <a:t>It just requires just one certificate i.e. certificate of incorporation from register of companies.</a:t>
                      </a:r>
                      <a:endParaRPr lang="en-IN" dirty="0"/>
                    </a:p>
                  </a:txBody>
                  <a:tcPr/>
                </a:tc>
                <a:tc>
                  <a:txBody>
                    <a:bodyPr/>
                    <a:lstStyle/>
                    <a:p>
                      <a:r>
                        <a:rPr lang="en-US" dirty="0"/>
                        <a:t>It requires two certificate </a:t>
                      </a:r>
                      <a:r>
                        <a:rPr lang="en-US" dirty="0" err="1"/>
                        <a:t>i.e</a:t>
                      </a:r>
                      <a:r>
                        <a:rPr lang="en-US" dirty="0"/>
                        <a:t>, certificate of incorporation and certificate of commencement of business from the register of companies.</a:t>
                      </a:r>
                      <a:endParaRPr lang="en-IN" dirty="0"/>
                    </a:p>
                  </a:txBody>
                  <a:tcPr/>
                </a:tc>
                <a:extLst>
                  <a:ext uri="{0D108BD9-81ED-4DB2-BD59-A6C34878D82A}">
                    <a16:rowId xmlns:a16="http://schemas.microsoft.com/office/drawing/2014/main" val="3638593684"/>
                  </a:ext>
                </a:extLst>
              </a:tr>
              <a:tr h="1180093">
                <a:tc>
                  <a:txBody>
                    <a:bodyPr/>
                    <a:lstStyle/>
                    <a:p>
                      <a:r>
                        <a:rPr lang="en-US" dirty="0"/>
                        <a:t>Commence of business</a:t>
                      </a:r>
                      <a:endParaRPr lang="en-IN" dirty="0"/>
                    </a:p>
                  </a:txBody>
                  <a:tcPr/>
                </a:tc>
                <a:tc>
                  <a:txBody>
                    <a:bodyPr/>
                    <a:lstStyle/>
                    <a:p>
                      <a:r>
                        <a:rPr lang="en-US" dirty="0"/>
                        <a:t>Can commence business immediately after incorporation.</a:t>
                      </a:r>
                      <a:endParaRPr lang="en-IN" dirty="0"/>
                    </a:p>
                  </a:txBody>
                  <a:tcPr/>
                </a:tc>
                <a:tc>
                  <a:txBody>
                    <a:bodyPr/>
                    <a:lstStyle/>
                    <a:p>
                      <a:r>
                        <a:rPr lang="en-US" dirty="0"/>
                        <a:t>It can commence business only after obtaining the business commence certificate.</a:t>
                      </a:r>
                      <a:endParaRPr lang="en-IN" dirty="0"/>
                    </a:p>
                  </a:txBody>
                  <a:tcPr/>
                </a:tc>
                <a:extLst>
                  <a:ext uri="{0D108BD9-81ED-4DB2-BD59-A6C34878D82A}">
                    <a16:rowId xmlns:a16="http://schemas.microsoft.com/office/drawing/2014/main" val="4096770241"/>
                  </a:ext>
                </a:extLst>
              </a:tr>
              <a:tr h="907764">
                <a:tc>
                  <a:txBody>
                    <a:bodyPr/>
                    <a:lstStyle/>
                    <a:p>
                      <a:r>
                        <a:rPr lang="en-US" dirty="0"/>
                        <a:t>Prospectus </a:t>
                      </a:r>
                      <a:endParaRPr lang="en-IN" dirty="0"/>
                    </a:p>
                  </a:txBody>
                  <a:tcPr/>
                </a:tc>
                <a:tc>
                  <a:txBody>
                    <a:bodyPr/>
                    <a:lstStyle/>
                    <a:p>
                      <a:r>
                        <a:rPr lang="en-US" dirty="0"/>
                        <a:t>No need to file prospectus with register of company </a:t>
                      </a:r>
                      <a:endParaRPr lang="en-IN" dirty="0"/>
                    </a:p>
                  </a:txBody>
                  <a:tcPr/>
                </a:tc>
                <a:tc>
                  <a:txBody>
                    <a:bodyPr/>
                    <a:lstStyle/>
                    <a:p>
                      <a:r>
                        <a:rPr lang="en-US" dirty="0"/>
                        <a:t>Must file the prospectus with the register of commencing before allotting shares.</a:t>
                      </a:r>
                      <a:endParaRPr lang="en-IN" dirty="0"/>
                    </a:p>
                  </a:txBody>
                  <a:tcPr/>
                </a:tc>
                <a:extLst>
                  <a:ext uri="{0D108BD9-81ED-4DB2-BD59-A6C34878D82A}">
                    <a16:rowId xmlns:a16="http://schemas.microsoft.com/office/drawing/2014/main" val="4030567807"/>
                  </a:ext>
                </a:extLst>
              </a:tr>
            </a:tbl>
          </a:graphicData>
        </a:graphic>
      </p:graphicFrame>
    </p:spTree>
    <p:extLst>
      <p:ext uri="{BB962C8B-B14F-4D97-AF65-F5344CB8AC3E}">
        <p14:creationId xmlns:p14="http://schemas.microsoft.com/office/powerpoint/2010/main" val="77138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F185100-E13A-4AB5-856D-026BA510F625}"/>
              </a:ext>
            </a:extLst>
          </p:cNvPr>
          <p:cNvGraphicFramePr>
            <a:graphicFrameLocks noGrp="1"/>
          </p:cNvGraphicFramePr>
          <p:nvPr>
            <p:ph idx="1"/>
            <p:extLst>
              <p:ext uri="{D42A27DB-BD31-4B8C-83A1-F6EECF244321}">
                <p14:modId xmlns:p14="http://schemas.microsoft.com/office/powerpoint/2010/main" val="3092313127"/>
              </p:ext>
            </p:extLst>
          </p:nvPr>
        </p:nvGraphicFramePr>
        <p:xfrm>
          <a:off x="631261" y="811665"/>
          <a:ext cx="10719582" cy="5393638"/>
        </p:xfrm>
        <a:graphic>
          <a:graphicData uri="http://schemas.openxmlformats.org/drawingml/2006/table">
            <a:tbl>
              <a:tblPr firstRow="1" bandRow="1">
                <a:tableStyleId>{5940675A-B579-460E-94D1-54222C63F5DA}</a:tableStyleId>
              </a:tblPr>
              <a:tblGrid>
                <a:gridCol w="2924739">
                  <a:extLst>
                    <a:ext uri="{9D8B030D-6E8A-4147-A177-3AD203B41FA5}">
                      <a16:colId xmlns:a16="http://schemas.microsoft.com/office/drawing/2014/main" val="2284297822"/>
                    </a:ext>
                  </a:extLst>
                </a:gridCol>
                <a:gridCol w="3953518">
                  <a:extLst>
                    <a:ext uri="{9D8B030D-6E8A-4147-A177-3AD203B41FA5}">
                      <a16:colId xmlns:a16="http://schemas.microsoft.com/office/drawing/2014/main" val="2211004509"/>
                    </a:ext>
                  </a:extLst>
                </a:gridCol>
                <a:gridCol w="3841325">
                  <a:extLst>
                    <a:ext uri="{9D8B030D-6E8A-4147-A177-3AD203B41FA5}">
                      <a16:colId xmlns:a16="http://schemas.microsoft.com/office/drawing/2014/main" val="2048299038"/>
                    </a:ext>
                  </a:extLst>
                </a:gridCol>
              </a:tblGrid>
              <a:tr h="693227">
                <a:tc>
                  <a:txBody>
                    <a:bodyPr/>
                    <a:lstStyle/>
                    <a:p>
                      <a:r>
                        <a:rPr lang="en-US" dirty="0"/>
                        <a:t>Name of the company</a:t>
                      </a:r>
                      <a:endParaRPr lang="en-IN" dirty="0"/>
                    </a:p>
                  </a:txBody>
                  <a:tcPr/>
                </a:tc>
                <a:tc>
                  <a:txBody>
                    <a:bodyPr/>
                    <a:lstStyle/>
                    <a:p>
                      <a:r>
                        <a:rPr lang="en-US" dirty="0"/>
                        <a:t>Name of the company must end with the words “Private Limited”</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Name of the company must end with the words “ Limited”</a:t>
                      </a:r>
                      <a:endParaRPr lang="en-IN" dirty="0"/>
                    </a:p>
                  </a:txBody>
                  <a:tcPr/>
                </a:tc>
                <a:extLst>
                  <a:ext uri="{0D108BD9-81ED-4DB2-BD59-A6C34878D82A}">
                    <a16:rowId xmlns:a16="http://schemas.microsoft.com/office/drawing/2014/main" val="238779364"/>
                  </a:ext>
                </a:extLst>
              </a:tr>
              <a:tr h="574319">
                <a:tc>
                  <a:txBody>
                    <a:bodyPr/>
                    <a:lstStyle/>
                    <a:p>
                      <a:r>
                        <a:rPr lang="en-US" dirty="0"/>
                        <a:t>Number of members</a:t>
                      </a:r>
                      <a:endParaRPr lang="en-IN" dirty="0"/>
                    </a:p>
                  </a:txBody>
                  <a:tcPr/>
                </a:tc>
                <a:tc>
                  <a:txBody>
                    <a:bodyPr/>
                    <a:lstStyle/>
                    <a:p>
                      <a:r>
                        <a:rPr lang="en-US" dirty="0"/>
                        <a:t>Minimum: 2</a:t>
                      </a:r>
                    </a:p>
                    <a:p>
                      <a:r>
                        <a:rPr lang="en-US" dirty="0"/>
                        <a:t>Maximum: 200</a:t>
                      </a:r>
                      <a:endParaRPr lang="en-IN" dirty="0"/>
                    </a:p>
                  </a:txBody>
                  <a:tcPr/>
                </a:tc>
                <a:tc>
                  <a:txBody>
                    <a:bodyPr/>
                    <a:lstStyle/>
                    <a:p>
                      <a:r>
                        <a:rPr lang="en-US" dirty="0"/>
                        <a:t>Minimum:7</a:t>
                      </a:r>
                    </a:p>
                    <a:p>
                      <a:r>
                        <a:rPr lang="en-US" dirty="0"/>
                        <a:t>Maximum: unlimited</a:t>
                      </a:r>
                      <a:endParaRPr lang="en-IN" dirty="0"/>
                    </a:p>
                  </a:txBody>
                  <a:tcPr/>
                </a:tc>
                <a:extLst>
                  <a:ext uri="{0D108BD9-81ED-4DB2-BD59-A6C34878D82A}">
                    <a16:rowId xmlns:a16="http://schemas.microsoft.com/office/drawing/2014/main" val="1849844656"/>
                  </a:ext>
                </a:extLst>
              </a:tr>
              <a:tr h="693227">
                <a:tc>
                  <a:txBody>
                    <a:bodyPr/>
                    <a:lstStyle/>
                    <a:p>
                      <a:r>
                        <a:rPr lang="en-US" dirty="0"/>
                        <a:t>Minimum paid-up share capital</a:t>
                      </a:r>
                      <a:endParaRPr lang="en-IN" dirty="0"/>
                    </a:p>
                  </a:txBody>
                  <a:tcPr/>
                </a:tc>
                <a:tc>
                  <a:txBody>
                    <a:bodyPr/>
                    <a:lstStyle/>
                    <a:p>
                      <a:r>
                        <a:rPr lang="en-US" dirty="0"/>
                        <a:t>Minimum capital for private company 100000.</a:t>
                      </a:r>
                      <a:endParaRPr lang="en-IN" dirty="0"/>
                    </a:p>
                  </a:txBody>
                  <a:tcPr/>
                </a:tc>
                <a:tc>
                  <a:txBody>
                    <a:bodyPr/>
                    <a:lstStyle/>
                    <a:p>
                      <a:r>
                        <a:rPr lang="en-US" dirty="0"/>
                        <a:t>Minimum capital for private company 500000</a:t>
                      </a:r>
                      <a:endParaRPr lang="en-IN" dirty="0"/>
                    </a:p>
                  </a:txBody>
                  <a:tcPr/>
                </a:tc>
                <a:extLst>
                  <a:ext uri="{0D108BD9-81ED-4DB2-BD59-A6C34878D82A}">
                    <a16:rowId xmlns:a16="http://schemas.microsoft.com/office/drawing/2014/main" val="2821980374"/>
                  </a:ext>
                </a:extLst>
              </a:tr>
              <a:tr h="990325">
                <a:tc>
                  <a:txBody>
                    <a:bodyPr/>
                    <a:lstStyle/>
                    <a:p>
                      <a:r>
                        <a:rPr lang="en-US" dirty="0"/>
                        <a:t>Invitation to the public to subscribe</a:t>
                      </a:r>
                      <a:endParaRPr lang="en-IN" dirty="0"/>
                    </a:p>
                  </a:txBody>
                  <a:tcPr/>
                </a:tc>
                <a:tc>
                  <a:txBody>
                    <a:bodyPr/>
                    <a:lstStyle/>
                    <a:p>
                      <a:r>
                        <a:rPr lang="en-US" dirty="0"/>
                        <a:t>Company cannot invite the public to subscribe to its shares or debenture.</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Company can invite the public to subscribe to its shares or debenture.</a:t>
                      </a:r>
                      <a:endParaRPr lang="en-IN" dirty="0"/>
                    </a:p>
                  </a:txBody>
                  <a:tcPr/>
                </a:tc>
                <a:extLst>
                  <a:ext uri="{0D108BD9-81ED-4DB2-BD59-A6C34878D82A}">
                    <a16:rowId xmlns:a16="http://schemas.microsoft.com/office/drawing/2014/main" val="1371861607"/>
                  </a:ext>
                </a:extLst>
              </a:tr>
              <a:tr h="693227">
                <a:tc>
                  <a:txBody>
                    <a:bodyPr/>
                    <a:lstStyle/>
                    <a:p>
                      <a:r>
                        <a:rPr lang="en-US" dirty="0"/>
                        <a:t>Transfer of shares </a:t>
                      </a:r>
                      <a:endParaRPr lang="en-IN" dirty="0"/>
                    </a:p>
                  </a:txBody>
                  <a:tcPr/>
                </a:tc>
                <a:tc>
                  <a:txBody>
                    <a:bodyPr/>
                    <a:lstStyle/>
                    <a:p>
                      <a:r>
                        <a:rPr lang="en-US" dirty="0"/>
                        <a:t>The shares of private company are not freely transferable.</a:t>
                      </a:r>
                      <a:endParaRPr lang="en-IN" dirty="0"/>
                    </a:p>
                  </a:txBody>
                  <a:tcPr/>
                </a:tc>
                <a:tc>
                  <a:txBody>
                    <a:bodyPr/>
                    <a:lstStyle/>
                    <a:p>
                      <a:r>
                        <a:rPr lang="en-US" dirty="0"/>
                        <a:t>The shares of public company are freely transferable.</a:t>
                      </a:r>
                      <a:endParaRPr lang="en-IN" dirty="0"/>
                    </a:p>
                  </a:txBody>
                  <a:tcPr/>
                </a:tc>
                <a:extLst>
                  <a:ext uri="{0D108BD9-81ED-4DB2-BD59-A6C34878D82A}">
                    <a16:rowId xmlns:a16="http://schemas.microsoft.com/office/drawing/2014/main" val="264433967"/>
                  </a:ext>
                </a:extLst>
              </a:tr>
              <a:tr h="990325">
                <a:tc>
                  <a:txBody>
                    <a:bodyPr/>
                    <a:lstStyle/>
                    <a:p>
                      <a:r>
                        <a:rPr lang="en-US" dirty="0"/>
                        <a:t>Appointment of directors</a:t>
                      </a:r>
                      <a:endParaRPr lang="en-IN" dirty="0"/>
                    </a:p>
                  </a:txBody>
                  <a:tcPr/>
                </a:tc>
                <a:tc>
                  <a:txBody>
                    <a:bodyPr/>
                    <a:lstStyle/>
                    <a:p>
                      <a:r>
                        <a:rPr lang="en-US" dirty="0"/>
                        <a:t>All the directors may be appointed by a single resolution.</a:t>
                      </a:r>
                      <a:endParaRPr lang="en-IN" dirty="0"/>
                    </a:p>
                  </a:txBody>
                  <a:tcPr/>
                </a:tc>
                <a:tc>
                  <a:txBody>
                    <a:bodyPr/>
                    <a:lstStyle/>
                    <a:p>
                      <a:r>
                        <a:rPr lang="en-US" dirty="0"/>
                        <a:t>Each director has to be appointed by a separate resolution.</a:t>
                      </a:r>
                      <a:endParaRPr lang="en-IN" dirty="0"/>
                    </a:p>
                  </a:txBody>
                  <a:tcPr/>
                </a:tc>
                <a:extLst>
                  <a:ext uri="{0D108BD9-81ED-4DB2-BD59-A6C34878D82A}">
                    <a16:rowId xmlns:a16="http://schemas.microsoft.com/office/drawing/2014/main" val="4156195148"/>
                  </a:ext>
                </a:extLst>
              </a:tr>
              <a:tr h="693227">
                <a:tc>
                  <a:txBody>
                    <a:bodyPr/>
                    <a:lstStyle/>
                    <a:p>
                      <a:r>
                        <a:rPr lang="en-US" dirty="0"/>
                        <a:t>Retirement of directors by rotation</a:t>
                      </a:r>
                      <a:endParaRPr lang="en-IN" dirty="0"/>
                    </a:p>
                  </a:txBody>
                  <a:tcPr/>
                </a:tc>
                <a:tc>
                  <a:txBody>
                    <a:bodyPr/>
                    <a:lstStyle/>
                    <a:p>
                      <a:r>
                        <a:rPr lang="en-US" dirty="0"/>
                        <a:t>Need not retire by rotation every year</a:t>
                      </a:r>
                      <a:endParaRPr lang="en-IN" dirty="0"/>
                    </a:p>
                  </a:txBody>
                  <a:tcPr/>
                </a:tc>
                <a:tc>
                  <a:txBody>
                    <a:bodyPr/>
                    <a:lstStyle/>
                    <a:p>
                      <a:r>
                        <a:rPr lang="en-US" dirty="0"/>
                        <a:t>Must be retire by rotation every year.</a:t>
                      </a:r>
                      <a:endParaRPr lang="en-IN" dirty="0"/>
                    </a:p>
                  </a:txBody>
                  <a:tcPr/>
                </a:tc>
                <a:extLst>
                  <a:ext uri="{0D108BD9-81ED-4DB2-BD59-A6C34878D82A}">
                    <a16:rowId xmlns:a16="http://schemas.microsoft.com/office/drawing/2014/main" val="430536385"/>
                  </a:ext>
                </a:extLst>
              </a:tr>
            </a:tbl>
          </a:graphicData>
        </a:graphic>
      </p:graphicFrame>
    </p:spTree>
    <p:extLst>
      <p:ext uri="{BB962C8B-B14F-4D97-AF65-F5344CB8AC3E}">
        <p14:creationId xmlns:p14="http://schemas.microsoft.com/office/powerpoint/2010/main" val="3441572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1334</TotalTime>
  <Words>1404</Words>
  <Application>Microsoft Office PowerPoint</Application>
  <PresentationFormat>Widescreen</PresentationFormat>
  <Paragraphs>130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Times New Roman</vt:lpstr>
      <vt:lpstr>Wingdings</vt:lpstr>
      <vt:lpstr>Savon</vt:lpstr>
      <vt:lpstr>Kinds or types of companies </vt:lpstr>
      <vt:lpstr>PowerPoint Presentation</vt:lpstr>
      <vt:lpstr>A) Based on Incorporation or registration :</vt:lpstr>
      <vt:lpstr>B) Based on the liability of the Members:</vt:lpstr>
      <vt:lpstr>C) Based on the Number of Members</vt:lpstr>
      <vt:lpstr>Characteristics Of Private Company</vt:lpstr>
      <vt:lpstr>PowerPoint Presentation</vt:lpstr>
      <vt:lpstr>Difference between private company and public company</vt:lpstr>
      <vt:lpstr>PowerPoint Presentation</vt:lpstr>
      <vt:lpstr>PowerPoint Presentation</vt:lpstr>
      <vt:lpstr>D) Basis of Ownership:</vt:lpstr>
      <vt:lpstr>E) Basis on Nationality:</vt:lpstr>
      <vt:lpstr>F) Basis of Control:</vt:lpstr>
      <vt:lpstr>Other types of company</vt:lpstr>
      <vt:lpstr>Special Privileges of Private Limited Company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Kids or types of companies </dc:title>
  <dc:creator>user</dc:creator>
  <cp:lastModifiedBy>user</cp:lastModifiedBy>
  <cp:revision>32</cp:revision>
  <dcterms:created xsi:type="dcterms:W3CDTF">2021-05-13T12:10:59Z</dcterms:created>
  <dcterms:modified xsi:type="dcterms:W3CDTF">2021-05-19T09:12:27Z</dcterms:modified>
</cp:coreProperties>
</file>